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sldIdLst>
    <p:sldId id="322" r:id="rId2"/>
    <p:sldId id="320" r:id="rId3"/>
    <p:sldId id="257" r:id="rId4"/>
    <p:sldId id="258" r:id="rId5"/>
    <p:sldId id="259" r:id="rId6"/>
    <p:sldId id="260" r:id="rId7"/>
    <p:sldId id="261" r:id="rId8"/>
    <p:sldId id="262" r:id="rId9"/>
    <p:sldId id="263" r:id="rId10"/>
    <p:sldId id="265" r:id="rId11"/>
    <p:sldId id="325" r:id="rId12"/>
    <p:sldId id="323" r:id="rId13"/>
    <p:sldId id="267" r:id="rId14"/>
    <p:sldId id="316" r:id="rId15"/>
    <p:sldId id="317" r:id="rId16"/>
    <p:sldId id="318" r:id="rId17"/>
    <p:sldId id="319" r:id="rId18"/>
    <p:sldId id="268" r:id="rId19"/>
    <p:sldId id="269" r:id="rId20"/>
    <p:sldId id="270" r:id="rId21"/>
    <p:sldId id="271" r:id="rId22"/>
    <p:sldId id="272" r:id="rId23"/>
    <p:sldId id="273" r:id="rId24"/>
    <p:sldId id="274" r:id="rId25"/>
    <p:sldId id="275" r:id="rId26"/>
    <p:sldId id="324" r:id="rId27"/>
    <p:sldId id="276" r:id="rId28"/>
    <p:sldId id="277" r:id="rId29"/>
    <p:sldId id="278" r:id="rId30"/>
    <p:sldId id="279" r:id="rId31"/>
    <p:sldId id="284" r:id="rId32"/>
    <p:sldId id="32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2253034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2893494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712469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1857604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288936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37652837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12934300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1083439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3973899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782D19-8F67-4DB3-AC1A-79513ED1ED4E}" type="datetimeFigureOut">
              <a:rPr lang="en-US" smtClean="0"/>
              <a:t>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3422234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5782D19-8F67-4DB3-AC1A-79513ED1ED4E}" type="datetimeFigureOut">
              <a:rPr lang="en-US" smtClean="0"/>
              <a:t>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262192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5782D19-8F67-4DB3-AC1A-79513ED1ED4E}" type="datetimeFigureOut">
              <a:rPr lang="en-US" smtClean="0"/>
              <a:t>1/12/2025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1995641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5782D19-8F67-4DB3-AC1A-79513ED1ED4E}" type="datetimeFigureOut">
              <a:rPr lang="en-US" smtClean="0"/>
              <a:t>1/12/2025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212305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782D19-8F67-4DB3-AC1A-79513ED1ED4E}" type="datetimeFigureOut">
              <a:rPr lang="en-US" smtClean="0"/>
              <a:t>1/12/2025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3347819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782D19-8F67-4DB3-AC1A-79513ED1ED4E}" type="datetimeFigureOut">
              <a:rPr lang="en-US" smtClean="0"/>
              <a:t>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429A44-FBCE-49F4-BAE7-3359E771F701}" type="slidenum">
              <a:rPr lang="en-US" smtClean="0"/>
              <a:t>‹#›</a:t>
            </a:fld>
            <a:endParaRPr lang="en-US"/>
          </a:p>
        </p:txBody>
      </p:sp>
    </p:spTree>
    <p:extLst>
      <p:ext uri="{BB962C8B-B14F-4D97-AF65-F5344CB8AC3E}">
        <p14:creationId xmlns:p14="http://schemas.microsoft.com/office/powerpoint/2010/main" val="642178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429A44-FBCE-49F4-BAE7-3359E771F701}" type="slidenum">
              <a:rPr lang="en-US" smtClean="0"/>
              <a:t>‹#›</a:t>
            </a:fld>
            <a:endParaRPr lang="en-US"/>
          </a:p>
        </p:txBody>
      </p:sp>
      <p:sp>
        <p:nvSpPr>
          <p:cNvPr id="5" name="Date Placeholder 4"/>
          <p:cNvSpPr>
            <a:spLocks noGrp="1"/>
          </p:cNvSpPr>
          <p:nvPr>
            <p:ph type="dt" sz="half" idx="10"/>
          </p:nvPr>
        </p:nvSpPr>
        <p:spPr/>
        <p:txBody>
          <a:bodyPr/>
          <a:lstStyle/>
          <a:p>
            <a:fld id="{C5782D19-8F67-4DB3-AC1A-79513ED1ED4E}" type="datetimeFigureOut">
              <a:rPr lang="en-US" smtClean="0"/>
              <a:t>1/12/2025</a:t>
            </a:fld>
            <a:endParaRPr lang="en-US"/>
          </a:p>
        </p:txBody>
      </p:sp>
    </p:spTree>
    <p:extLst>
      <p:ext uri="{BB962C8B-B14F-4D97-AF65-F5344CB8AC3E}">
        <p14:creationId xmlns:p14="http://schemas.microsoft.com/office/powerpoint/2010/main" val="18229588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5782D19-8F67-4DB3-AC1A-79513ED1ED4E}" type="datetimeFigureOut">
              <a:rPr lang="en-US" smtClean="0"/>
              <a:t>1/12/2025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7429A44-FBCE-49F4-BAE7-3359E771F701}" type="slidenum">
              <a:rPr lang="en-US" smtClean="0"/>
              <a:t>‹#›</a:t>
            </a:fld>
            <a:endParaRPr lang="en-US"/>
          </a:p>
        </p:txBody>
      </p:sp>
    </p:spTree>
    <p:extLst>
      <p:ext uri="{BB962C8B-B14F-4D97-AF65-F5344CB8AC3E}">
        <p14:creationId xmlns:p14="http://schemas.microsoft.com/office/powerpoint/2010/main" val="25958149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4" name="Content Placeholder 19">
            <a:extLst>
              <a:ext uri="{FF2B5EF4-FFF2-40B4-BE49-F238E27FC236}">
                <a16:creationId xmlns="" xmlns:a16="http://schemas.microsoft.com/office/drawing/2014/main" id="{AFC20F9B-E24A-4526-DDC3-303303A1B6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27756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9853" y="936263"/>
            <a:ext cx="9388699" cy="5693866"/>
          </a:xfrm>
          <a:prstGeom prst="rect">
            <a:avLst/>
          </a:prstGeom>
        </p:spPr>
        <p:txBody>
          <a:bodyPr wrap="square">
            <a:spAutoFit/>
          </a:bodyPr>
          <a:lstStyle/>
          <a:p>
            <a:pPr algn="r" rtl="1"/>
            <a:r>
              <a:rPr lang="fa-IR" sz="2000" dirty="0" smtClean="0">
                <a:solidFill>
                  <a:srgbClr val="0070C0"/>
                </a:solidFill>
                <a:cs typeface="B Titr" panose="00000700000000000000" pitchFamily="2" charset="-78"/>
              </a:rPr>
              <a:t>گرد </a:t>
            </a:r>
            <a:r>
              <a:rPr lang="fa-IR" sz="2000" dirty="0">
                <a:solidFill>
                  <a:srgbClr val="0070C0"/>
                </a:solidFill>
                <a:cs typeface="B Titr" panose="00000700000000000000" pitchFamily="2" charset="-78"/>
              </a:rPr>
              <a:t>و غبارسیلیس درکجاها یافت می شود</a:t>
            </a:r>
            <a:r>
              <a:rPr lang="fa-IR" sz="2000" dirty="0" smtClean="0">
                <a:solidFill>
                  <a:srgbClr val="0070C0"/>
                </a:solidFill>
                <a:cs typeface="B Titr" panose="00000700000000000000" pitchFamily="2" charset="-78"/>
              </a:rPr>
              <a:t>؟</a:t>
            </a:r>
          </a:p>
          <a:p>
            <a:pPr algn="r" rtl="1"/>
            <a:r>
              <a:rPr lang="fa-IR" sz="2000" dirty="0" smtClean="0">
                <a:cs typeface="2  Nazanin" panose="00000400000000000000" pitchFamily="2" charset="-78"/>
              </a:rPr>
              <a:t> </a:t>
            </a:r>
            <a:r>
              <a:rPr lang="fa-IR" sz="2000" dirty="0">
                <a:cs typeface="2  Nazanin" panose="00000400000000000000" pitchFamily="2" charset="-78"/>
              </a:rPr>
              <a:t>گرد و غبار سيليس درتعداد بيشماري ازصنايع، مشاغل وحرف مشاهده </a:t>
            </a:r>
            <a:r>
              <a:rPr lang="fa-IR" sz="2000" dirty="0" smtClean="0">
                <a:cs typeface="2  Nazanin" panose="00000400000000000000" pitchFamily="2" charset="-78"/>
              </a:rPr>
              <a:t>مي شود </a:t>
            </a:r>
            <a:r>
              <a:rPr lang="fa-IR" sz="2000" dirty="0">
                <a:cs typeface="2  Nazanin" panose="00000400000000000000" pitchFamily="2" charset="-78"/>
              </a:rPr>
              <a:t>ودر </a:t>
            </a:r>
            <a:r>
              <a:rPr lang="fa-IR" sz="2000" dirty="0" smtClean="0">
                <a:cs typeface="2  Nazanin" panose="00000400000000000000" pitchFamily="2" charset="-78"/>
              </a:rPr>
              <a:t>خيلي </a:t>
            </a:r>
            <a:r>
              <a:rPr lang="fa-IR" sz="2000" dirty="0">
                <a:cs typeface="2  Nazanin" panose="00000400000000000000" pitchFamily="2" charset="-78"/>
              </a:rPr>
              <a:t>از </a:t>
            </a:r>
            <a:r>
              <a:rPr lang="fa-IR" sz="2000" dirty="0" smtClean="0">
                <a:cs typeface="2  Nazanin" panose="00000400000000000000" pitchFamily="2" charset="-78"/>
              </a:rPr>
              <a:t>موارد </a:t>
            </a:r>
            <a:r>
              <a:rPr lang="fa-IR" sz="2000" dirty="0">
                <a:cs typeface="2  Nazanin" panose="00000400000000000000" pitchFamily="2" charset="-78"/>
              </a:rPr>
              <a:t>براي كارگران خطرناک مي باشد </a:t>
            </a:r>
            <a:r>
              <a:rPr lang="fa-IR" sz="2000" dirty="0" smtClean="0">
                <a:cs typeface="2  Nazanin" panose="00000400000000000000" pitchFamily="2" charset="-78"/>
              </a:rPr>
              <a:t>و بيماري </a:t>
            </a:r>
            <a:r>
              <a:rPr lang="fa-IR" sz="2000" dirty="0">
                <a:cs typeface="2  Nazanin" panose="00000400000000000000" pitchFamily="2" charset="-78"/>
              </a:rPr>
              <a:t>ريوي سيليكوزيس رابه دنبال </a:t>
            </a:r>
            <a:r>
              <a:rPr lang="fa-IR" sz="2000" dirty="0" smtClean="0">
                <a:cs typeface="2  Nazanin" panose="00000400000000000000" pitchFamily="2" charset="-78"/>
              </a:rPr>
              <a:t>دارد.</a:t>
            </a:r>
          </a:p>
          <a:p>
            <a:pPr algn="r" rtl="1"/>
            <a:endParaRPr lang="fa-IR" sz="1600" dirty="0">
              <a:cs typeface="B Homa" panose="00000400000000000000" pitchFamily="2" charset="-78"/>
            </a:endParaRPr>
          </a:p>
          <a:p>
            <a:pPr algn="r" rtl="1"/>
            <a:endParaRPr lang="fa-IR" sz="1600" dirty="0" smtClean="0">
              <a:cs typeface="B Homa" panose="00000400000000000000" pitchFamily="2" charset="-78"/>
            </a:endParaRPr>
          </a:p>
          <a:p>
            <a:pPr algn="r" rtl="1"/>
            <a:endParaRPr lang="fa-IR" sz="1600" dirty="0">
              <a:cs typeface="B Homa" panose="00000400000000000000" pitchFamily="2" charset="-78"/>
            </a:endParaRPr>
          </a:p>
          <a:p>
            <a:pPr algn="r" rtl="1"/>
            <a:endParaRPr lang="fa-IR" sz="1600" dirty="0" smtClean="0">
              <a:cs typeface="B Homa" panose="00000400000000000000" pitchFamily="2" charset="-78"/>
            </a:endParaRPr>
          </a:p>
          <a:p>
            <a:pPr algn="r" rtl="1"/>
            <a:endParaRPr lang="fa-IR" sz="1600" dirty="0">
              <a:cs typeface="B Homa" panose="00000400000000000000" pitchFamily="2" charset="-78"/>
            </a:endParaRPr>
          </a:p>
          <a:p>
            <a:pPr algn="r" rtl="1"/>
            <a:endParaRPr lang="fa-IR" sz="1600" dirty="0" smtClean="0">
              <a:cs typeface="B Homa" panose="00000400000000000000" pitchFamily="2" charset="-78"/>
            </a:endParaRPr>
          </a:p>
          <a:p>
            <a:pPr algn="r" rtl="1"/>
            <a:endParaRPr lang="fa-IR" sz="1600" dirty="0">
              <a:cs typeface="B Homa" panose="00000400000000000000" pitchFamily="2" charset="-78"/>
            </a:endParaRPr>
          </a:p>
          <a:p>
            <a:pPr algn="r" rtl="1"/>
            <a:endParaRPr lang="fa-IR" sz="1600" dirty="0" smtClean="0">
              <a:cs typeface="B Homa" panose="00000400000000000000" pitchFamily="2" charset="-78"/>
            </a:endParaRPr>
          </a:p>
          <a:p>
            <a:pPr algn="r" rtl="1"/>
            <a:endParaRPr lang="fa-IR" sz="1600" dirty="0">
              <a:cs typeface="B Homa" panose="00000400000000000000" pitchFamily="2" charset="-78"/>
            </a:endParaRPr>
          </a:p>
          <a:p>
            <a:pPr algn="r" rtl="1"/>
            <a:endParaRPr lang="fa-IR" sz="1600" dirty="0" smtClean="0">
              <a:cs typeface="B Homa" panose="00000400000000000000" pitchFamily="2" charset="-78"/>
            </a:endParaRPr>
          </a:p>
          <a:p>
            <a:pPr algn="r" rtl="1"/>
            <a:endParaRPr lang="fa-IR" sz="1600" dirty="0">
              <a:cs typeface="B Homa" panose="00000400000000000000" pitchFamily="2" charset="-78"/>
            </a:endParaRPr>
          </a:p>
          <a:p>
            <a:pPr algn="r" rtl="1"/>
            <a:endParaRPr lang="fa-IR" sz="1600" dirty="0" smtClean="0">
              <a:cs typeface="B Homa" panose="00000400000000000000" pitchFamily="2" charset="-78"/>
            </a:endParaRPr>
          </a:p>
          <a:p>
            <a:pPr algn="r" rtl="1"/>
            <a:endParaRPr lang="fa-IR" sz="1600" dirty="0">
              <a:cs typeface="B Homa" panose="00000400000000000000" pitchFamily="2" charset="-78"/>
            </a:endParaRPr>
          </a:p>
          <a:p>
            <a:pPr algn="r" rtl="1"/>
            <a:endParaRPr lang="fa-IR" sz="1600" dirty="0" smtClean="0">
              <a:cs typeface="B Homa" panose="00000400000000000000" pitchFamily="2" charset="-78"/>
            </a:endParaRPr>
          </a:p>
          <a:p>
            <a:pPr algn="r" rtl="1"/>
            <a:endParaRPr lang="fa-IR" sz="1600" dirty="0">
              <a:cs typeface="B Homa" panose="00000400000000000000" pitchFamily="2" charset="-78"/>
            </a:endParaRPr>
          </a:p>
          <a:p>
            <a:pPr algn="r" rtl="1"/>
            <a:endParaRPr lang="fa-IR" sz="1600" dirty="0" smtClean="0">
              <a:cs typeface="B Homa" panose="00000400000000000000" pitchFamily="2" charset="-78"/>
            </a:endParaRPr>
          </a:p>
          <a:p>
            <a:pPr algn="r" rtl="1"/>
            <a:endParaRPr lang="fa-IR" sz="1600" dirty="0">
              <a:cs typeface="B Homa" panose="00000400000000000000" pitchFamily="2" charset="-78"/>
            </a:endParaRPr>
          </a:p>
          <a:p>
            <a:pPr algn="r" rtl="1"/>
            <a:endParaRPr lang="fa-IR" sz="1600" dirty="0" smtClean="0">
              <a:cs typeface="B Homa" panose="00000400000000000000" pitchFamily="2" charset="-78"/>
            </a:endParaRPr>
          </a:p>
          <a:p>
            <a:pPr algn="r" rtl="1"/>
            <a:endParaRPr lang="fa-IR" sz="1600" dirty="0" smtClean="0">
              <a:cs typeface="B Homa" panose="000004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336056545"/>
              </p:ext>
            </p:extLst>
          </p:nvPr>
        </p:nvGraphicFramePr>
        <p:xfrm>
          <a:off x="1854558" y="2122354"/>
          <a:ext cx="8178084" cy="3321684"/>
        </p:xfrm>
        <a:graphic>
          <a:graphicData uri="http://schemas.openxmlformats.org/drawingml/2006/table">
            <a:tbl>
              <a:tblPr firstRow="1" firstCol="1" bandRow="1"/>
              <a:tblGrid>
                <a:gridCol w="8178084"/>
              </a:tblGrid>
              <a:tr h="420834">
                <a:tc>
                  <a:txBody>
                    <a:bodyPr/>
                    <a:lstStyle/>
                    <a:p>
                      <a:pPr algn="r">
                        <a:lnSpc>
                          <a:spcPct val="107000"/>
                        </a:lnSpc>
                        <a:spcAft>
                          <a:spcPts val="0"/>
                        </a:spcAft>
                      </a:pPr>
                      <a:r>
                        <a:rPr lang="fa-IR" sz="1800" b="1" kern="100" dirty="0">
                          <a:solidFill>
                            <a:srgbClr val="4472C4"/>
                          </a:solidFill>
                          <a:effectLst/>
                          <a:latin typeface="Calibri" panose="020F0502020204030204" pitchFamily="34" charset="0"/>
                          <a:ea typeface="Calibri" panose="020F0502020204030204" pitchFamily="34" charset="0"/>
                          <a:cs typeface="B Titr" panose="00000700000000000000" pitchFamily="2" charset="-78"/>
                        </a:rPr>
                        <a:t>مشاغل کار با سیلیس با احتمال خطر بالا:</a:t>
                      </a:r>
                      <a:endParaRPr lang="en-US" sz="1800" b="1"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5838">
                <a:tc>
                  <a:txBody>
                    <a:bodyPr/>
                    <a:lstStyle/>
                    <a:p>
                      <a:pPr algn="r">
                        <a:lnSpc>
                          <a:spcPct val="107000"/>
                        </a:lnSpc>
                        <a:spcAft>
                          <a:spcPts val="0"/>
                        </a:spcAft>
                      </a:pPr>
                      <a:r>
                        <a:rPr lang="fa-IR" sz="1800" b="1" kern="100" dirty="0">
                          <a:effectLst/>
                          <a:latin typeface="Calibri" panose="020F0502020204030204" pitchFamily="34" charset="0"/>
                          <a:ea typeface="Calibri" panose="020F0502020204030204" pitchFamily="34" charset="0"/>
                          <a:cs typeface="B Nazanin" panose="00000400000000000000" pitchFamily="2" charset="-78"/>
                        </a:rPr>
                        <a:t>عملیات سندبلاستینگ یا شن پاشی و ساینده پاشی</a:t>
                      </a:r>
                      <a:endParaRPr lang="en-US" sz="1800" b="1"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0834">
                <a:tc>
                  <a:txBody>
                    <a:bodyPr/>
                    <a:lstStyle/>
                    <a:p>
                      <a:pPr algn="r">
                        <a:lnSpc>
                          <a:spcPct val="107000"/>
                        </a:lnSpc>
                        <a:spcAft>
                          <a:spcPts val="0"/>
                        </a:spcAft>
                      </a:pPr>
                      <a:r>
                        <a:rPr lang="fa-IR" sz="1800" b="1" kern="100" dirty="0">
                          <a:effectLst/>
                          <a:latin typeface="Calibri" panose="020F0502020204030204" pitchFamily="34" charset="0"/>
                          <a:ea typeface="Calibri" panose="020F0502020204030204" pitchFamily="34" charset="0"/>
                          <a:cs typeface="B Nazanin" panose="00000400000000000000" pitchFamily="2" charset="-78"/>
                        </a:rPr>
                        <a:t>سنگ کوبی ها ( سیلیس کوبی ها)</a:t>
                      </a:r>
                      <a:endParaRPr lang="en-US" sz="1800" b="1"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0834">
                <a:tc>
                  <a:txBody>
                    <a:bodyPr/>
                    <a:lstStyle/>
                    <a:p>
                      <a:pPr algn="r">
                        <a:lnSpc>
                          <a:spcPct val="107000"/>
                        </a:lnSpc>
                        <a:spcAft>
                          <a:spcPts val="0"/>
                        </a:spcAft>
                      </a:pPr>
                      <a:r>
                        <a:rPr lang="fa-IR" sz="1800" b="1" kern="100" dirty="0">
                          <a:effectLst/>
                          <a:latin typeface="Calibri" panose="020F0502020204030204" pitchFamily="34" charset="0"/>
                          <a:ea typeface="Calibri" panose="020F0502020204030204" pitchFamily="34" charset="0"/>
                          <a:cs typeface="B Nazanin" panose="00000400000000000000" pitchFamily="2" charset="-78"/>
                        </a:rPr>
                        <a:t>سنگ بری ها</a:t>
                      </a:r>
                      <a:endParaRPr lang="en-US" sz="1800" b="1"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5838">
                <a:tc>
                  <a:txBody>
                    <a:bodyPr/>
                    <a:lstStyle/>
                    <a:p>
                      <a:pPr algn="r">
                        <a:lnSpc>
                          <a:spcPct val="107000"/>
                        </a:lnSpc>
                        <a:spcAft>
                          <a:spcPts val="0"/>
                        </a:spcAft>
                      </a:pPr>
                      <a:r>
                        <a:rPr lang="fa-IR" sz="1800" b="1" kern="100" dirty="0">
                          <a:effectLst/>
                          <a:latin typeface="Calibri" panose="020F0502020204030204" pitchFamily="34" charset="0"/>
                          <a:ea typeface="Calibri" panose="020F0502020204030204" pitchFamily="34" charset="0"/>
                          <a:cs typeface="B Nazanin" panose="00000400000000000000" pitchFamily="2" charset="-78"/>
                        </a:rPr>
                        <a:t>صنایع ریخته گری ( ماهیچه سازی، سمباده کاری، پرداخت و ...)</a:t>
                      </a:r>
                      <a:endParaRPr lang="en-US" sz="1800" b="1"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0834">
                <a:tc>
                  <a:txBody>
                    <a:bodyPr/>
                    <a:lstStyle/>
                    <a:p>
                      <a:pPr algn="r">
                        <a:lnSpc>
                          <a:spcPct val="107000"/>
                        </a:lnSpc>
                        <a:spcAft>
                          <a:spcPts val="0"/>
                        </a:spcAft>
                      </a:pPr>
                      <a:r>
                        <a:rPr lang="fa-IR" sz="1800" b="1" kern="100" dirty="0">
                          <a:effectLst/>
                          <a:latin typeface="Calibri" panose="020F0502020204030204" pitchFamily="34" charset="0"/>
                          <a:ea typeface="Calibri" panose="020F0502020204030204" pitchFamily="34" charset="0"/>
                          <a:cs typeface="B Nazanin" panose="00000400000000000000" pitchFamily="2" charset="-78"/>
                        </a:rPr>
                        <a:t>معادن روباز و روبسته سیلیس</a:t>
                      </a:r>
                      <a:endParaRPr lang="en-US" sz="1800" b="1"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0834">
                <a:tc>
                  <a:txBody>
                    <a:bodyPr/>
                    <a:lstStyle/>
                    <a:p>
                      <a:pPr algn="r">
                        <a:lnSpc>
                          <a:spcPct val="107000"/>
                        </a:lnSpc>
                        <a:spcAft>
                          <a:spcPts val="0"/>
                        </a:spcAft>
                      </a:pPr>
                      <a:r>
                        <a:rPr lang="fa-IR" sz="1800" b="1" kern="100" dirty="0">
                          <a:effectLst/>
                          <a:latin typeface="Calibri" panose="020F0502020204030204" pitchFamily="34" charset="0"/>
                          <a:ea typeface="Calibri" panose="020F0502020204030204" pitchFamily="34" charset="0"/>
                          <a:cs typeface="B Nazanin" panose="00000400000000000000" pitchFamily="2" charset="-78"/>
                        </a:rPr>
                        <a:t>صنایع شیشه سازی و شیشه گری</a:t>
                      </a:r>
                      <a:endParaRPr lang="en-US" sz="1800" b="1"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5838">
                <a:tc>
                  <a:txBody>
                    <a:bodyPr/>
                    <a:lstStyle/>
                    <a:p>
                      <a:pPr algn="r">
                        <a:lnSpc>
                          <a:spcPct val="107000"/>
                        </a:lnSpc>
                        <a:spcAft>
                          <a:spcPts val="0"/>
                        </a:spcAft>
                      </a:pPr>
                      <a:r>
                        <a:rPr lang="fa-IR" sz="1800" b="1" kern="100" dirty="0">
                          <a:effectLst/>
                          <a:latin typeface="Calibri" panose="020F0502020204030204" pitchFamily="34" charset="0"/>
                          <a:ea typeface="Calibri" panose="020F0502020204030204" pitchFamily="34" charset="0"/>
                          <a:cs typeface="B Nazanin" panose="00000400000000000000" pitchFamily="2" charset="-78"/>
                        </a:rPr>
                        <a:t>صنعت کاشی و سرامیک</a:t>
                      </a:r>
                      <a:endParaRPr lang="en-US" sz="1800" b="1"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680625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7126" y="240804"/>
            <a:ext cx="9388699" cy="6001643"/>
          </a:xfrm>
          <a:prstGeom prst="rect">
            <a:avLst/>
          </a:prstGeom>
        </p:spPr>
        <p:txBody>
          <a:bodyPr wrap="square">
            <a:spAutoFit/>
          </a:bodyPr>
          <a:lstStyle/>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fa-IR" sz="1600" dirty="0">
              <a:solidFill>
                <a:prstClr val="black"/>
              </a:solidFill>
              <a:cs typeface="B Homa" panose="00000400000000000000" pitchFamily="2" charset="-78"/>
            </a:endParaRPr>
          </a:p>
          <a:p>
            <a:pPr algn="r" rtl="1"/>
            <a:endParaRPr lang="fa-IR" sz="1600" dirty="0" smtClean="0">
              <a:solidFill>
                <a:prstClr val="black"/>
              </a:solidFill>
              <a:cs typeface="B Homa" panose="00000400000000000000" pitchFamily="2" charset="-78"/>
            </a:endParaRPr>
          </a:p>
          <a:p>
            <a:pPr algn="r" rtl="1"/>
            <a:endParaRPr lang="en-US" sz="1600" dirty="0">
              <a:solidFill>
                <a:prstClr val="black"/>
              </a:solidFill>
              <a:cs typeface="B Homa" panose="00000400000000000000" pitchFamily="2"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2375635902"/>
              </p:ext>
            </p:extLst>
          </p:nvPr>
        </p:nvGraphicFramePr>
        <p:xfrm>
          <a:off x="2807596" y="811374"/>
          <a:ext cx="7059966" cy="5534103"/>
        </p:xfrm>
        <a:graphic>
          <a:graphicData uri="http://schemas.openxmlformats.org/drawingml/2006/table">
            <a:tbl>
              <a:tblPr firstRow="1" firstCol="1" bandRow="1"/>
              <a:tblGrid>
                <a:gridCol w="7059966"/>
              </a:tblGrid>
              <a:tr h="341751">
                <a:tc>
                  <a:txBody>
                    <a:bodyPr/>
                    <a:lstStyle/>
                    <a:p>
                      <a:pPr algn="r">
                        <a:lnSpc>
                          <a:spcPct val="107000"/>
                        </a:lnSpc>
                        <a:spcAft>
                          <a:spcPts val="0"/>
                        </a:spcAft>
                      </a:pPr>
                      <a:r>
                        <a:rPr lang="fa-IR" sz="1800" kern="100" dirty="0">
                          <a:solidFill>
                            <a:srgbClr val="4472C4"/>
                          </a:solidFill>
                          <a:effectLst/>
                          <a:latin typeface="Calibri" panose="020F0502020204030204" pitchFamily="34" charset="0"/>
                          <a:ea typeface="Calibri" panose="020F0502020204030204" pitchFamily="34" charset="0"/>
                          <a:cs typeface="B Titr" panose="00000700000000000000" pitchFamily="2" charset="-78"/>
                        </a:rPr>
                        <a:t>سایر مشاغل کار با سیلیس</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صنایع ساختمانی ( ساختمان سازی، تخریب ساختمان، استفاده از چکش های بادی و...)</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کوره های آجرپزی</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dirty="0">
                          <a:effectLst/>
                          <a:latin typeface="Calibri" panose="020F0502020204030204" pitchFamily="34" charset="0"/>
                          <a:ea typeface="Calibri" panose="020F0502020204030204" pitchFamily="34" charset="0"/>
                          <a:cs typeface="Arial" panose="020B0604020202020204" pitchFamily="34" charset="0"/>
                        </a:rPr>
                        <a:t>عملیات تونل سازی</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صنایع تولید سیمان پرتلند</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جاده سازی و تهیه آسفالت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تولید فرآورده های بتنی ( مته کردن، سائیدن، صاف کردن و...)</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صنایع سمباده سازی، رنگ سازی، تولید دترجنت و صابون</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صنایع فولاد</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صنایع کشتی سازی</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dirty="0">
                          <a:effectLst/>
                          <a:latin typeface="Calibri" panose="020F0502020204030204" pitchFamily="34" charset="0"/>
                          <a:ea typeface="Calibri" panose="020F0502020204030204" pitchFamily="34" charset="0"/>
                          <a:cs typeface="Arial" panose="020B0604020202020204" pitchFamily="34" charset="0"/>
                        </a:rPr>
                        <a:t>صنایع تصفیه آب</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صنایع هنری ( سفال سازی، کوزه گری، عقیق تراشی، انگشتر سازی)</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معادن طلا، مس و سایر سنگ های قیمتی</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فروشندگان مصالح ساختمانی</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کشاورزی</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a:effectLst/>
                          <a:latin typeface="Calibri" panose="020F0502020204030204" pitchFamily="34" charset="0"/>
                          <a:ea typeface="Calibri" panose="020F0502020204030204" pitchFamily="34" charset="0"/>
                          <a:cs typeface="Arial" panose="020B0604020202020204" pitchFamily="34" charset="0"/>
                        </a:rPr>
                        <a:t>بنایی و کاشی کاری ( در قالب کارهای ساختمانی)</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522">
                <a:tc>
                  <a:txBody>
                    <a:bodyPr/>
                    <a:lstStyle/>
                    <a:p>
                      <a:pPr algn="r">
                        <a:lnSpc>
                          <a:spcPct val="107000"/>
                        </a:lnSpc>
                        <a:spcAft>
                          <a:spcPts val="0"/>
                        </a:spcAft>
                      </a:pPr>
                      <a:r>
                        <a:rPr lang="fa-IR" sz="1800" kern="100" dirty="0">
                          <a:effectLst/>
                          <a:latin typeface="Calibri" panose="020F0502020204030204" pitchFamily="34" charset="0"/>
                          <a:ea typeface="Calibri" panose="020F0502020204030204" pitchFamily="34" charset="0"/>
                          <a:cs typeface="Arial" panose="020B0604020202020204" pitchFamily="34" charset="0"/>
                        </a:rPr>
                        <a:t>مشاغل دندانپزشکی ( تهیه آمالگام و...)</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4921" marR="649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88706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87238" y="846846"/>
            <a:ext cx="5564345" cy="461665"/>
          </a:xfrm>
          <a:prstGeom prst="rect">
            <a:avLst/>
          </a:prstGeom>
        </p:spPr>
        <p:txBody>
          <a:bodyPr wrap="none">
            <a:spAutoFit/>
          </a:bodyPr>
          <a:lstStyle/>
          <a:p>
            <a:pPr algn="r" rtl="1"/>
            <a:r>
              <a:rPr lang="fa-IR" sz="2400" dirty="0" smtClean="0">
                <a:solidFill>
                  <a:srgbClr val="0070C0"/>
                </a:solidFill>
                <a:cs typeface="B Titr" panose="00000700000000000000" pitchFamily="2" charset="-78"/>
              </a:rPr>
              <a:t>کلیات </a:t>
            </a:r>
            <a:r>
              <a:rPr lang="fa-IR" sz="2400" dirty="0">
                <a:solidFill>
                  <a:srgbClr val="0070C0"/>
                </a:solidFill>
                <a:cs typeface="B Titr" panose="00000700000000000000" pitchFamily="2" charset="-78"/>
              </a:rPr>
              <a:t>عوارض و </a:t>
            </a:r>
            <a:r>
              <a:rPr lang="fa-IR" sz="2400" dirty="0" smtClean="0">
                <a:solidFill>
                  <a:srgbClr val="0070C0"/>
                </a:solidFill>
                <a:cs typeface="B Titr" panose="00000700000000000000" pitchFamily="2" charset="-78"/>
              </a:rPr>
              <a:t>بیماری‌های </a:t>
            </a:r>
            <a:r>
              <a:rPr lang="fa-IR" sz="2400" dirty="0">
                <a:solidFill>
                  <a:srgbClr val="0070C0"/>
                </a:solidFill>
                <a:cs typeface="B Titr" panose="00000700000000000000" pitchFamily="2" charset="-78"/>
              </a:rPr>
              <a:t>شغلی مرتبط با سیلیس</a:t>
            </a:r>
            <a:endParaRPr lang="en-US" sz="2400" dirty="0">
              <a:solidFill>
                <a:srgbClr val="0070C0"/>
              </a:solidFill>
              <a:cs typeface="B Titr" panose="00000700000000000000" pitchFamily="2" charset="-78"/>
            </a:endParaRPr>
          </a:p>
        </p:txBody>
      </p:sp>
      <p:sp>
        <p:nvSpPr>
          <p:cNvPr id="5" name="Rectangle 4"/>
          <p:cNvSpPr/>
          <p:nvPr/>
        </p:nvSpPr>
        <p:spPr>
          <a:xfrm>
            <a:off x="953037" y="1463057"/>
            <a:ext cx="9298546" cy="4154984"/>
          </a:xfrm>
          <a:prstGeom prst="rect">
            <a:avLst/>
          </a:prstGeom>
        </p:spPr>
        <p:txBody>
          <a:bodyPr wrap="square">
            <a:spAutoFit/>
          </a:bodyPr>
          <a:lstStyle/>
          <a:p>
            <a:pPr algn="just" rtl="1"/>
            <a:r>
              <a:rPr lang="fa-IR" sz="2200" dirty="0">
                <a:solidFill>
                  <a:prstClr val="black"/>
                </a:solidFill>
                <a:cs typeface="B Homa" panose="00000400000000000000" pitchFamily="2" charset="-78"/>
              </a:rPr>
              <a:t>بيماري سيليكوز يا </a:t>
            </a:r>
            <a:r>
              <a:rPr lang="fa-IR" sz="2200" dirty="0" smtClean="0">
                <a:solidFill>
                  <a:prstClr val="black"/>
                </a:solidFill>
                <a:cs typeface="B Homa" panose="00000400000000000000" pitchFamily="2" charset="-78"/>
              </a:rPr>
              <a:t>سیليکوزيس يک بيماري شغلي پیش رونده </a:t>
            </a:r>
            <a:r>
              <a:rPr lang="fa-IR" sz="2200" dirty="0">
                <a:solidFill>
                  <a:prstClr val="black"/>
                </a:solidFill>
                <a:cs typeface="B Homa" panose="00000400000000000000" pitchFamily="2" charset="-78"/>
              </a:rPr>
              <a:t>، </a:t>
            </a:r>
            <a:r>
              <a:rPr lang="fa-IR" sz="2200" dirty="0" smtClean="0">
                <a:solidFill>
                  <a:prstClr val="black"/>
                </a:solidFill>
                <a:cs typeface="B Homa" panose="00000400000000000000" pitchFamily="2" charset="-78"/>
              </a:rPr>
              <a:t>ناتوان </a:t>
            </a:r>
            <a:r>
              <a:rPr lang="fa-IR" sz="2200" dirty="0">
                <a:solidFill>
                  <a:prstClr val="black"/>
                </a:solidFill>
                <a:cs typeface="B Homa" panose="00000400000000000000" pitchFamily="2" charset="-78"/>
              </a:rPr>
              <a:t>كننده و اغلب بيماري كشنده ايست كه در اثر تماس و استنشاق ذرات </a:t>
            </a:r>
            <a:r>
              <a:rPr lang="fa-IR" sz="2200" dirty="0" smtClean="0">
                <a:solidFill>
                  <a:prstClr val="black"/>
                </a:solidFill>
                <a:cs typeface="B Homa" panose="00000400000000000000" pitchFamily="2" charset="-78"/>
              </a:rPr>
              <a:t>قابل </a:t>
            </a:r>
            <a:r>
              <a:rPr lang="fa-IR" sz="2200" dirty="0">
                <a:solidFill>
                  <a:prstClr val="black"/>
                </a:solidFill>
                <a:cs typeface="B Homa" panose="00000400000000000000" pitchFamily="2" charset="-78"/>
              </a:rPr>
              <a:t>تنفس سيليس متبلوربوجود مي آيد. اين ذرات با چشم </a:t>
            </a:r>
            <a:r>
              <a:rPr lang="fa-IR" sz="2200" dirty="0" smtClean="0">
                <a:solidFill>
                  <a:prstClr val="black"/>
                </a:solidFill>
                <a:cs typeface="B Homa" panose="00000400000000000000" pitchFamily="2" charset="-78"/>
              </a:rPr>
              <a:t>ديده نمی شوند </a:t>
            </a:r>
            <a:r>
              <a:rPr lang="fa-IR" sz="2200" dirty="0">
                <a:solidFill>
                  <a:prstClr val="black"/>
                </a:solidFill>
                <a:cs typeface="B Homa" panose="00000400000000000000" pitchFamily="2" charset="-78"/>
              </a:rPr>
              <a:t>و فقط با ميكروسكوپ قابل رؤيت هستند</a:t>
            </a:r>
            <a:r>
              <a:rPr lang="fa-IR" sz="2200" dirty="0" smtClean="0">
                <a:solidFill>
                  <a:prstClr val="black"/>
                </a:solidFill>
                <a:cs typeface="B Homa" panose="00000400000000000000" pitchFamily="2" charset="-78"/>
              </a:rPr>
              <a:t>.</a:t>
            </a:r>
          </a:p>
          <a:p>
            <a:pPr algn="just" rtl="1"/>
            <a:r>
              <a:rPr lang="fa-IR" sz="2200" dirty="0" smtClean="0">
                <a:solidFill>
                  <a:prstClr val="black"/>
                </a:solidFill>
                <a:cs typeface="B Homa" panose="00000400000000000000" pitchFamily="2" charset="-78"/>
              </a:rPr>
              <a:t> </a:t>
            </a:r>
            <a:r>
              <a:rPr lang="fa-IR" sz="2200" dirty="0">
                <a:solidFill>
                  <a:prstClr val="black"/>
                </a:solidFill>
                <a:cs typeface="B Homa" panose="00000400000000000000" pitchFamily="2" charset="-78"/>
              </a:rPr>
              <a:t>همانطوركه </a:t>
            </a:r>
            <a:r>
              <a:rPr lang="fa-IR" sz="2200" dirty="0" smtClean="0">
                <a:solidFill>
                  <a:prstClr val="black"/>
                </a:solidFill>
                <a:cs typeface="B Homa" panose="00000400000000000000" pitchFamily="2" charset="-78"/>
              </a:rPr>
              <a:t>پيشتر گفته شد سيليس </a:t>
            </a:r>
            <a:r>
              <a:rPr lang="fa-IR" sz="2200" dirty="0">
                <a:solidFill>
                  <a:prstClr val="black"/>
                </a:solidFill>
                <a:cs typeface="B Homa" panose="00000400000000000000" pitchFamily="2" charset="-78"/>
              </a:rPr>
              <a:t>به دو شكل متبلورو غيرمتبلوريا بي شكل وجود دارد </a:t>
            </a:r>
            <a:r>
              <a:rPr lang="fa-IR" sz="2200" dirty="0" smtClean="0">
                <a:solidFill>
                  <a:prstClr val="black"/>
                </a:solidFill>
                <a:cs typeface="B Homa" panose="00000400000000000000" pitchFamily="2" charset="-78"/>
              </a:rPr>
              <a:t>ونوع سیليس متبلور به وفور </a:t>
            </a:r>
            <a:r>
              <a:rPr lang="fa-IR" sz="2200" dirty="0">
                <a:solidFill>
                  <a:prstClr val="black"/>
                </a:solidFill>
                <a:cs typeface="B Homa" panose="00000400000000000000" pitchFamily="2" charset="-78"/>
              </a:rPr>
              <a:t>در </a:t>
            </a:r>
            <a:r>
              <a:rPr lang="fa-IR" sz="2200" dirty="0" smtClean="0">
                <a:solidFill>
                  <a:prstClr val="black"/>
                </a:solidFill>
                <a:cs typeface="B Homa" panose="00000400000000000000" pitchFamily="2" charset="-78"/>
              </a:rPr>
              <a:t>طبيعت </a:t>
            </a:r>
            <a:r>
              <a:rPr lang="fa-IR" sz="2200" dirty="0">
                <a:solidFill>
                  <a:prstClr val="black"/>
                </a:solidFill>
                <a:cs typeface="B Homa" panose="00000400000000000000" pitchFamily="2" charset="-78"/>
              </a:rPr>
              <a:t>و در پوسته زمين، خاک، ماسه و در سنگ هاي گرانيتي وبطوركلي </a:t>
            </a:r>
            <a:r>
              <a:rPr lang="fa-IR" sz="2200" dirty="0" smtClean="0">
                <a:solidFill>
                  <a:prstClr val="black"/>
                </a:solidFill>
                <a:cs typeface="B Homa" panose="00000400000000000000" pitchFamily="2" charset="-78"/>
              </a:rPr>
              <a:t>علاوه </a:t>
            </a:r>
            <a:r>
              <a:rPr lang="fa-IR" sz="2200" dirty="0">
                <a:solidFill>
                  <a:prstClr val="black"/>
                </a:solidFill>
                <a:cs typeface="B Homa" panose="00000400000000000000" pitchFamily="2" charset="-78"/>
              </a:rPr>
              <a:t>بر صنعت در خيلي از موادي </a:t>
            </a:r>
            <a:r>
              <a:rPr lang="fa-IR" sz="2200" dirty="0" smtClean="0">
                <a:solidFill>
                  <a:prstClr val="black"/>
                </a:solidFill>
                <a:cs typeface="B Homa" panose="00000400000000000000" pitchFamily="2" charset="-78"/>
              </a:rPr>
              <a:t>كه </a:t>
            </a:r>
            <a:r>
              <a:rPr lang="fa-IR" sz="2200" dirty="0">
                <a:solidFill>
                  <a:prstClr val="black"/>
                </a:solidFill>
                <a:cs typeface="B Homa" panose="00000400000000000000" pitchFamily="2" charset="-78"/>
              </a:rPr>
              <a:t>انسان بطور روزانه با آن سروكار دارد نيز يافت مي </a:t>
            </a:r>
            <a:r>
              <a:rPr lang="fa-IR" sz="2200" dirty="0" smtClean="0">
                <a:solidFill>
                  <a:prstClr val="black"/>
                </a:solidFill>
                <a:cs typeface="B Homa" panose="00000400000000000000" pitchFamily="2" charset="-78"/>
              </a:rPr>
              <a:t>شود.</a:t>
            </a:r>
          </a:p>
          <a:p>
            <a:pPr algn="just" rtl="1"/>
            <a:r>
              <a:rPr lang="fa-IR" sz="2200" dirty="0" smtClean="0">
                <a:solidFill>
                  <a:prstClr val="black"/>
                </a:solidFill>
                <a:cs typeface="B Homa" panose="00000400000000000000" pitchFamily="2" charset="-78"/>
              </a:rPr>
              <a:t> </a:t>
            </a:r>
            <a:r>
              <a:rPr lang="fa-IR" sz="2200" dirty="0">
                <a:solidFill>
                  <a:prstClr val="black"/>
                </a:solidFill>
                <a:cs typeface="B Homa" panose="00000400000000000000" pitchFamily="2" charset="-78"/>
              </a:rPr>
              <a:t>به </a:t>
            </a:r>
            <a:r>
              <a:rPr lang="fa-IR" sz="2200" dirty="0" smtClean="0">
                <a:solidFill>
                  <a:prstClr val="black"/>
                </a:solidFill>
                <a:cs typeface="B Homa" panose="00000400000000000000" pitchFamily="2" charset="-78"/>
              </a:rPr>
              <a:t>عنوان مثال ريشه سبزيجات نشسته مثل </a:t>
            </a:r>
            <a:r>
              <a:rPr lang="fa-IR" sz="2200" dirty="0">
                <a:solidFill>
                  <a:prstClr val="black"/>
                </a:solidFill>
                <a:cs typeface="B Homa" panose="00000400000000000000" pitchFamily="2" charset="-78"/>
              </a:rPr>
              <a:t>هويج ممكن است به مقدارزيادي خاک حاوي سيليس متبلورآلوده باشید و </a:t>
            </a:r>
            <a:r>
              <a:rPr lang="fa-IR" sz="2200" dirty="0" smtClean="0">
                <a:solidFill>
                  <a:prstClr val="black"/>
                </a:solidFill>
                <a:cs typeface="B Homa" panose="00000400000000000000" pitchFamily="2" charset="-78"/>
              </a:rPr>
              <a:t>براي كارگران برداشت </a:t>
            </a:r>
            <a:r>
              <a:rPr lang="fa-IR" sz="2200" dirty="0">
                <a:solidFill>
                  <a:prstClr val="black"/>
                </a:solidFill>
                <a:cs typeface="B Homa" panose="00000400000000000000" pitchFamily="2" charset="-78"/>
              </a:rPr>
              <a:t>كننده، بسته بندي كننده و افرادي كه بعداً با آن تماس خواهند داشت خطرناک باشد</a:t>
            </a:r>
            <a:r>
              <a:rPr lang="fa-IR" sz="2200" dirty="0" smtClean="0">
                <a:solidFill>
                  <a:prstClr val="black"/>
                </a:solidFill>
                <a:cs typeface="B Homa" panose="00000400000000000000" pitchFamily="2" charset="-78"/>
              </a:rPr>
              <a:t>.</a:t>
            </a:r>
          </a:p>
          <a:p>
            <a:pPr algn="just" rtl="1"/>
            <a:r>
              <a:rPr lang="fa-IR" sz="2200" dirty="0" smtClean="0">
                <a:solidFill>
                  <a:prstClr val="black"/>
                </a:solidFill>
                <a:cs typeface="B Homa" panose="00000400000000000000" pitchFamily="2" charset="-78"/>
              </a:rPr>
              <a:t> </a:t>
            </a:r>
            <a:r>
              <a:rPr lang="fa-IR" sz="2200" dirty="0">
                <a:solidFill>
                  <a:prstClr val="black"/>
                </a:solidFill>
                <a:cs typeface="B Homa" panose="00000400000000000000" pitchFamily="2" charset="-78"/>
              </a:rPr>
              <a:t>اين موضوع مهم را به خاطر داشته باشيم </a:t>
            </a:r>
            <a:r>
              <a:rPr lang="fa-IR" sz="2200" u="sng" dirty="0">
                <a:solidFill>
                  <a:prstClr val="black"/>
                </a:solidFill>
                <a:cs typeface="B Homa" panose="00000400000000000000" pitchFamily="2" charset="-78"/>
              </a:rPr>
              <a:t>"سیلیس فقط در زمانی می تواند سیلیكوزيس ايجاد نمايد که گردو غبار آن توسط تنفس وارد ريه ها شود"</a:t>
            </a:r>
            <a:endParaRPr lang="en-US" sz="2200" u="sng" dirty="0">
              <a:solidFill>
                <a:prstClr val="black"/>
              </a:solidFill>
              <a:cs typeface="B Homa" panose="00000400000000000000" pitchFamily="2" charset="-78"/>
            </a:endParaRPr>
          </a:p>
        </p:txBody>
      </p:sp>
    </p:spTree>
    <p:extLst>
      <p:ext uri="{BB962C8B-B14F-4D97-AF65-F5344CB8AC3E}">
        <p14:creationId xmlns:p14="http://schemas.microsoft.com/office/powerpoint/2010/main" val="31620637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20462" y="732293"/>
            <a:ext cx="8925059" cy="2277547"/>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خطرات </a:t>
            </a:r>
            <a:r>
              <a:rPr lang="fa-IR" sz="2400" dirty="0">
                <a:solidFill>
                  <a:srgbClr val="0070C0"/>
                </a:solidFill>
                <a:cs typeface="B Titr" panose="00000700000000000000" pitchFamily="2" charset="-78"/>
              </a:rPr>
              <a:t>بهداشتی سیلیس </a:t>
            </a:r>
            <a:r>
              <a:rPr lang="fa-IR" sz="2400" dirty="0" smtClean="0">
                <a:solidFill>
                  <a:srgbClr val="0070C0"/>
                </a:solidFill>
                <a:cs typeface="B Titr" panose="00000700000000000000" pitchFamily="2" charset="-78"/>
              </a:rPr>
              <a:t>وبیماری‌های </a:t>
            </a:r>
            <a:r>
              <a:rPr lang="fa-IR" sz="2400" dirty="0">
                <a:solidFill>
                  <a:srgbClr val="0070C0"/>
                </a:solidFill>
                <a:cs typeface="B Titr" panose="00000700000000000000" pitchFamily="2" charset="-78"/>
              </a:rPr>
              <a:t>مربوط به آن کدامند؟ </a:t>
            </a:r>
            <a:endParaRPr lang="fa-IR" sz="2400" dirty="0" smtClean="0">
              <a:solidFill>
                <a:srgbClr val="0070C0"/>
              </a:solidFill>
              <a:cs typeface="B Titr" panose="00000700000000000000" pitchFamily="2" charset="-78"/>
            </a:endParaRPr>
          </a:p>
          <a:p>
            <a:pPr algn="r" rtl="1"/>
            <a:endParaRPr lang="fa-IR" dirty="0"/>
          </a:p>
          <a:p>
            <a:pPr algn="r" rtl="1"/>
            <a:r>
              <a:rPr lang="fa-IR" sz="2000" dirty="0" smtClean="0">
                <a:cs typeface="B Homa" panose="00000400000000000000" pitchFamily="2" charset="-78"/>
              </a:rPr>
              <a:t>كارگراني </a:t>
            </a:r>
            <a:r>
              <a:rPr lang="fa-IR" sz="2000" dirty="0">
                <a:cs typeface="B Homa" panose="00000400000000000000" pitchFamily="2" charset="-78"/>
              </a:rPr>
              <a:t>كه درمشاغل با احتمال </a:t>
            </a:r>
            <a:r>
              <a:rPr lang="fa-IR" sz="2000" dirty="0" smtClean="0">
                <a:cs typeface="B Homa" panose="00000400000000000000" pitchFamily="2" charset="-78"/>
              </a:rPr>
              <a:t>خطربالا </a:t>
            </a:r>
            <a:r>
              <a:rPr lang="fa-IR" sz="2000" dirty="0">
                <a:cs typeface="B Homa" panose="00000400000000000000" pitchFamily="2" charset="-78"/>
              </a:rPr>
              <a:t>كار مي كنند </a:t>
            </a:r>
            <a:r>
              <a:rPr lang="fa-IR" sz="2000" dirty="0" smtClean="0">
                <a:cs typeface="B Homa" panose="00000400000000000000" pitchFamily="2" charset="-78"/>
              </a:rPr>
              <a:t>مثل سیليس كوبي </a:t>
            </a:r>
            <a:r>
              <a:rPr lang="fa-IR" sz="2000" dirty="0">
                <a:cs typeface="B Homa" panose="00000400000000000000" pitchFamily="2" charset="-78"/>
              </a:rPr>
              <a:t>، </a:t>
            </a:r>
            <a:r>
              <a:rPr lang="fa-IR" sz="2000" dirty="0" smtClean="0">
                <a:cs typeface="B Homa" panose="00000400000000000000" pitchFamily="2" charset="-78"/>
              </a:rPr>
              <a:t>سندبلاستينگ </a:t>
            </a:r>
            <a:r>
              <a:rPr lang="fa-IR" sz="2000" dirty="0">
                <a:cs typeface="B Homa" panose="00000400000000000000" pitchFamily="2" charset="-78"/>
              </a:rPr>
              <a:t>و </a:t>
            </a:r>
            <a:r>
              <a:rPr lang="fa-IR" sz="2000" dirty="0" smtClean="0">
                <a:cs typeface="B Homa" panose="00000400000000000000" pitchFamily="2" charset="-78"/>
              </a:rPr>
              <a:t>سنگ </a:t>
            </a:r>
            <a:r>
              <a:rPr lang="fa-IR" sz="2000" dirty="0">
                <a:cs typeface="B Homa" panose="00000400000000000000" pitchFamily="2" charset="-78"/>
              </a:rPr>
              <a:t>بري و به نحوي درمعرض ذرات سيليس قرار دارند، بعد ازمدتي ميتوانند </a:t>
            </a:r>
            <a:r>
              <a:rPr lang="fa-IR" sz="2000" dirty="0" smtClean="0">
                <a:cs typeface="B Homa" panose="00000400000000000000" pitchFamily="2" charset="-78"/>
              </a:rPr>
              <a:t>به بیماري ریوي خطرناک </a:t>
            </a:r>
            <a:r>
              <a:rPr lang="fa-IR" sz="2000" dirty="0">
                <a:cs typeface="B Homa" panose="00000400000000000000" pitchFamily="2" charset="-78"/>
              </a:rPr>
              <a:t>، ناتوان كننده وكشنده سيليكوزيس دچار شوند. </a:t>
            </a:r>
            <a:endParaRPr lang="fa-IR" sz="2000" dirty="0" smtClean="0">
              <a:cs typeface="B Homa" panose="00000400000000000000" pitchFamily="2" charset="-78"/>
            </a:endParaRPr>
          </a:p>
          <a:p>
            <a:pPr algn="r" rtl="1"/>
            <a:r>
              <a:rPr lang="fa-IR" sz="2000" dirty="0" smtClean="0">
                <a:cs typeface="B Homa" panose="00000400000000000000" pitchFamily="2" charset="-78"/>
              </a:rPr>
              <a:t>اين </a:t>
            </a:r>
            <a:r>
              <a:rPr lang="fa-IR" sz="2000" dirty="0">
                <a:cs typeface="B Homa" panose="00000400000000000000" pitchFamily="2" charset="-78"/>
              </a:rPr>
              <a:t>بيماري با توجه به </a:t>
            </a:r>
            <a:r>
              <a:rPr lang="fa-IR" sz="2000" dirty="0">
                <a:solidFill>
                  <a:srgbClr val="FF0000"/>
                </a:solidFill>
                <a:cs typeface="B Homa" panose="00000400000000000000" pitchFamily="2" charset="-78"/>
              </a:rPr>
              <a:t>غلظت</a:t>
            </a:r>
            <a:r>
              <a:rPr lang="fa-IR" sz="2000" dirty="0">
                <a:cs typeface="B Homa" panose="00000400000000000000" pitchFamily="2" charset="-78"/>
              </a:rPr>
              <a:t> گرد </a:t>
            </a:r>
            <a:r>
              <a:rPr lang="fa-IR" sz="2000" dirty="0" smtClean="0">
                <a:cs typeface="B Homa" panose="00000400000000000000" pitchFamily="2" charset="-78"/>
              </a:rPr>
              <a:t>وغبارسیليس و </a:t>
            </a:r>
            <a:r>
              <a:rPr lang="fa-IR" sz="2000" dirty="0" smtClean="0">
                <a:solidFill>
                  <a:srgbClr val="FF0000"/>
                </a:solidFill>
                <a:cs typeface="B Homa" panose="00000400000000000000" pitchFamily="2" charset="-78"/>
              </a:rPr>
              <a:t>طول </a:t>
            </a:r>
            <a:r>
              <a:rPr lang="fa-IR" sz="2000" dirty="0">
                <a:solidFill>
                  <a:srgbClr val="FF0000"/>
                </a:solidFill>
                <a:cs typeface="B Homa" panose="00000400000000000000" pitchFamily="2" charset="-78"/>
              </a:rPr>
              <a:t>مدت تماس </a:t>
            </a:r>
            <a:r>
              <a:rPr lang="fa-IR" sz="2000" dirty="0">
                <a:cs typeface="B Homa" panose="00000400000000000000" pitchFamily="2" charset="-78"/>
              </a:rPr>
              <a:t>به شكل هاي </a:t>
            </a:r>
            <a:r>
              <a:rPr lang="fa-IR" sz="2000" dirty="0" smtClean="0">
                <a:cs typeface="B Homa" panose="00000400000000000000" pitchFamily="2" charset="-78"/>
              </a:rPr>
              <a:t>مختلف </a:t>
            </a:r>
            <a:r>
              <a:rPr lang="fa-IR" sz="2000" dirty="0">
                <a:cs typeface="B Homa" panose="00000400000000000000" pitchFamily="2" charset="-78"/>
              </a:rPr>
              <a:t>سيليكوزيس مزمن- سيليكوزيس حاد </a:t>
            </a:r>
            <a:r>
              <a:rPr lang="fa-IR" sz="2000" dirty="0" smtClean="0">
                <a:cs typeface="B Homa" panose="00000400000000000000" pitchFamily="2" charset="-78"/>
              </a:rPr>
              <a:t>و سيليكوزيس شتابان (تسريع شنونده) </a:t>
            </a:r>
            <a:r>
              <a:rPr lang="fa-IR" sz="2000" dirty="0">
                <a:cs typeface="B Homa" panose="00000400000000000000" pitchFamily="2" charset="-78"/>
              </a:rPr>
              <a:t>نمايان مي شود. </a:t>
            </a:r>
            <a:endParaRPr lang="en-US" sz="2000" dirty="0">
              <a:cs typeface="B Homa" panose="00000400000000000000" pitchFamily="2" charset="-78"/>
            </a:endParaRPr>
          </a:p>
        </p:txBody>
      </p:sp>
      <p:sp>
        <p:nvSpPr>
          <p:cNvPr id="7" name="Rectangle 6"/>
          <p:cNvSpPr/>
          <p:nvPr/>
        </p:nvSpPr>
        <p:spPr>
          <a:xfrm>
            <a:off x="1262129" y="3871615"/>
            <a:ext cx="8783392" cy="1815882"/>
          </a:xfrm>
          <a:prstGeom prst="rect">
            <a:avLst/>
          </a:prstGeom>
        </p:spPr>
        <p:txBody>
          <a:bodyPr wrap="square">
            <a:spAutoFit/>
          </a:bodyPr>
          <a:lstStyle/>
          <a:p>
            <a:pPr algn="r" rtl="1"/>
            <a:r>
              <a:rPr lang="fa-IR" sz="2000" dirty="0">
                <a:cs typeface="B Homa" panose="00000400000000000000" pitchFamily="2" charset="-78"/>
              </a:rPr>
              <a:t>در نزد افرادی که درمعرض سیلیس وبیماری ريوی سیلیكوزيس قراردارند درابتدا </a:t>
            </a:r>
            <a:r>
              <a:rPr lang="fa-IR" sz="2000" dirty="0" smtClean="0">
                <a:cs typeface="B Homa" panose="00000400000000000000" pitchFamily="2" charset="-78"/>
              </a:rPr>
              <a:t>علامتی </a:t>
            </a:r>
            <a:r>
              <a:rPr lang="fa-IR" sz="2000" dirty="0">
                <a:cs typeface="B Homa" panose="00000400000000000000" pitchFamily="2" charset="-78"/>
              </a:rPr>
              <a:t>ديده نمی شود و درپیشرفت بیماری </a:t>
            </a:r>
            <a:r>
              <a:rPr lang="fa-IR" sz="2000" dirty="0" smtClean="0">
                <a:cs typeface="B Homa" panose="00000400000000000000" pitchFamily="2" charset="-78"/>
              </a:rPr>
              <a:t>علائم </a:t>
            </a:r>
            <a:r>
              <a:rPr lang="fa-IR" sz="2000" dirty="0">
                <a:cs typeface="B Homa" panose="00000400000000000000" pitchFamily="2" charset="-78"/>
              </a:rPr>
              <a:t>ذيل مشاهده می شود</a:t>
            </a:r>
            <a:r>
              <a:rPr lang="fa-IR" sz="2000" dirty="0" smtClean="0">
                <a:cs typeface="B Homa" panose="00000400000000000000" pitchFamily="2" charset="-78"/>
              </a:rPr>
              <a:t>:</a:t>
            </a:r>
          </a:p>
          <a:p>
            <a:pPr algn="r" rtl="1"/>
            <a:endParaRPr lang="fa-IR" dirty="0"/>
          </a:p>
          <a:p>
            <a:pPr algn="r" rtl="1"/>
            <a:r>
              <a:rPr lang="fa-IR" dirty="0" smtClean="0">
                <a:cs typeface="B Homa" panose="00000400000000000000" pitchFamily="2" charset="-78"/>
              </a:rPr>
              <a:t> </a:t>
            </a:r>
            <a:r>
              <a:rPr lang="fa-IR" dirty="0">
                <a:cs typeface="B Homa" panose="00000400000000000000" pitchFamily="2" charset="-78"/>
              </a:rPr>
              <a:t> تنگی </a:t>
            </a:r>
            <a:r>
              <a:rPr lang="fa-IR" dirty="0" smtClean="0">
                <a:cs typeface="B Homa" panose="00000400000000000000" pitchFamily="2" charset="-78"/>
              </a:rPr>
              <a:t>نفس</a:t>
            </a:r>
          </a:p>
          <a:p>
            <a:pPr algn="r" rtl="1"/>
            <a:r>
              <a:rPr lang="fa-IR" dirty="0" smtClean="0">
                <a:cs typeface="B Homa" panose="00000400000000000000" pitchFamily="2" charset="-78"/>
              </a:rPr>
              <a:t> </a:t>
            </a:r>
            <a:r>
              <a:rPr lang="fa-IR" dirty="0">
                <a:cs typeface="B Homa" panose="00000400000000000000" pitchFamily="2" charset="-78"/>
              </a:rPr>
              <a:t> سرفه </a:t>
            </a:r>
            <a:r>
              <a:rPr lang="fa-IR" dirty="0" smtClean="0">
                <a:cs typeface="B Homa" panose="00000400000000000000" pitchFamily="2" charset="-78"/>
              </a:rPr>
              <a:t>شديد</a:t>
            </a:r>
          </a:p>
          <a:p>
            <a:pPr algn="r" rtl="1"/>
            <a:r>
              <a:rPr lang="fa-IR" dirty="0" smtClean="0">
                <a:cs typeface="B Homa" panose="00000400000000000000" pitchFamily="2" charset="-78"/>
              </a:rPr>
              <a:t> </a:t>
            </a:r>
            <a:r>
              <a:rPr lang="fa-IR" dirty="0">
                <a:cs typeface="B Homa" panose="00000400000000000000" pitchFamily="2" charset="-78"/>
              </a:rPr>
              <a:t> ضعیف شدن</a:t>
            </a:r>
            <a:endParaRPr lang="en-US" dirty="0">
              <a:cs typeface="B Homa" panose="00000400000000000000" pitchFamily="2" charset="-78"/>
            </a:endParaRPr>
          </a:p>
        </p:txBody>
      </p:sp>
      <p:sp>
        <p:nvSpPr>
          <p:cNvPr id="8" name="Rectangle 7"/>
          <p:cNvSpPr/>
          <p:nvPr/>
        </p:nvSpPr>
        <p:spPr>
          <a:xfrm>
            <a:off x="1532586" y="3040617"/>
            <a:ext cx="8512935" cy="400110"/>
          </a:xfrm>
          <a:prstGeom prst="rect">
            <a:avLst/>
          </a:prstGeom>
        </p:spPr>
        <p:txBody>
          <a:bodyPr wrap="square">
            <a:spAutoFit/>
          </a:bodyPr>
          <a:lstStyle/>
          <a:p>
            <a:pPr algn="r" rtl="1"/>
            <a:r>
              <a:rPr lang="fa-IR" sz="2000" dirty="0">
                <a:cs typeface="B Homa" panose="00000400000000000000" pitchFamily="2" charset="-78"/>
              </a:rPr>
              <a:t>و مهمتر ازهمه، سيليس درتابلوي </a:t>
            </a:r>
            <a:r>
              <a:rPr lang="fa-IR" sz="2000" dirty="0" smtClean="0">
                <a:cs typeface="B Homa" panose="00000400000000000000" pitchFamily="2" charset="-78"/>
              </a:rPr>
              <a:t>سرطان‌ها </a:t>
            </a:r>
            <a:r>
              <a:rPr lang="fa-IR" sz="2000" dirty="0">
                <a:cs typeface="B Homa" panose="00000400000000000000" pitchFamily="2" charset="-78"/>
              </a:rPr>
              <a:t>به عنوان عامل سرطانزاي انساني شناخته شده است. </a:t>
            </a:r>
            <a:endParaRPr lang="en-US" sz="2000" dirty="0">
              <a:cs typeface="B Homa" panose="00000400000000000000" pitchFamily="2" charset="-78"/>
            </a:endParaRPr>
          </a:p>
        </p:txBody>
      </p:sp>
    </p:spTree>
    <p:extLst>
      <p:ext uri="{BB962C8B-B14F-4D97-AF65-F5344CB8AC3E}">
        <p14:creationId xmlns:p14="http://schemas.microsoft.com/office/powerpoint/2010/main" val="23682936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54558" y="531746"/>
            <a:ext cx="8010658" cy="1446550"/>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چگونه </a:t>
            </a:r>
            <a:r>
              <a:rPr lang="fa-IR" sz="2400" dirty="0">
                <a:solidFill>
                  <a:srgbClr val="0070C0"/>
                </a:solidFill>
                <a:cs typeface="B Titr" panose="00000700000000000000" pitchFamily="2" charset="-78"/>
              </a:rPr>
              <a:t>پزشک </a:t>
            </a:r>
            <a:r>
              <a:rPr lang="fa-IR" sz="2400" dirty="0" smtClean="0">
                <a:solidFill>
                  <a:srgbClr val="0070C0"/>
                </a:solidFill>
                <a:cs typeface="B Titr" panose="00000700000000000000" pitchFamily="2" charset="-78"/>
              </a:rPr>
              <a:t>سیلیکوزیس را </a:t>
            </a:r>
            <a:r>
              <a:rPr lang="fa-IR" sz="2400" dirty="0">
                <a:solidFill>
                  <a:srgbClr val="0070C0"/>
                </a:solidFill>
                <a:cs typeface="B Titr" panose="00000700000000000000" pitchFamily="2" charset="-78"/>
              </a:rPr>
              <a:t>تشخیص می دهد</a:t>
            </a:r>
            <a:r>
              <a:rPr lang="fa-IR" sz="2400" dirty="0" smtClean="0">
                <a:solidFill>
                  <a:srgbClr val="0070C0"/>
                </a:solidFill>
                <a:cs typeface="B Titr" panose="00000700000000000000" pitchFamily="2" charset="-78"/>
              </a:rPr>
              <a:t>؟</a:t>
            </a:r>
          </a:p>
          <a:p>
            <a:pPr algn="r" rtl="1"/>
            <a:endParaRPr lang="fa-IR" sz="2400" dirty="0" smtClean="0">
              <a:solidFill>
                <a:prstClr val="black"/>
              </a:solidFill>
              <a:cs typeface="B Titr" panose="00000700000000000000" pitchFamily="2" charset="-78"/>
            </a:endParaRPr>
          </a:p>
          <a:p>
            <a:pPr algn="r" rtl="1"/>
            <a:r>
              <a:rPr lang="fa-IR" dirty="0" smtClean="0">
                <a:solidFill>
                  <a:prstClr val="black"/>
                </a:solidFill>
              </a:rPr>
              <a:t> </a:t>
            </a:r>
            <a:r>
              <a:rPr lang="fa-IR" sz="2000" dirty="0">
                <a:solidFill>
                  <a:prstClr val="black"/>
                </a:solidFill>
                <a:cs typeface="B Homa" panose="00000400000000000000" pitchFamily="2" charset="-78"/>
              </a:rPr>
              <a:t>پزشک با دريافت سابقه و شرح حال كامل شغلي فرد و انجام راديوگرافي ريه و آزمايش اسپيرومتري مي تواند بيماري </a:t>
            </a:r>
            <a:r>
              <a:rPr lang="fa-IR" sz="2000" dirty="0" smtClean="0">
                <a:solidFill>
                  <a:prstClr val="black"/>
                </a:solidFill>
                <a:cs typeface="B Homa" panose="00000400000000000000" pitchFamily="2" charset="-78"/>
              </a:rPr>
              <a:t>سيليكوزیس </a:t>
            </a:r>
            <a:r>
              <a:rPr lang="fa-IR" sz="2000" dirty="0">
                <a:solidFill>
                  <a:prstClr val="black"/>
                </a:solidFill>
                <a:cs typeface="B Homa" panose="00000400000000000000" pitchFamily="2" charset="-78"/>
              </a:rPr>
              <a:t>تشخيص دهد</a:t>
            </a:r>
            <a:r>
              <a:rPr lang="fa-IR" dirty="0">
                <a:solidFill>
                  <a:prstClr val="black"/>
                </a:solidFill>
              </a:rPr>
              <a:t>. </a:t>
            </a:r>
            <a:endParaRPr lang="en-US" dirty="0">
              <a:solidFill>
                <a:prstClr val="black"/>
              </a:solidFill>
            </a:endParaRPr>
          </a:p>
        </p:txBody>
      </p:sp>
      <p:sp>
        <p:nvSpPr>
          <p:cNvPr id="5" name="Rectangle 4"/>
          <p:cNvSpPr/>
          <p:nvPr/>
        </p:nvSpPr>
        <p:spPr>
          <a:xfrm>
            <a:off x="1004552" y="2039851"/>
            <a:ext cx="8860664" cy="2585323"/>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اشکال </a:t>
            </a:r>
            <a:r>
              <a:rPr lang="fa-IR" sz="2400" dirty="0">
                <a:solidFill>
                  <a:srgbClr val="0070C0"/>
                </a:solidFill>
                <a:cs typeface="B Titr" panose="00000700000000000000" pitchFamily="2" charset="-78"/>
              </a:rPr>
              <a:t>مختلف سیلیکوزیس کدامند؟</a:t>
            </a:r>
            <a:r>
              <a:rPr lang="fa-IR" dirty="0">
                <a:solidFill>
                  <a:srgbClr val="0070C0"/>
                </a:solidFill>
              </a:rPr>
              <a:t> </a:t>
            </a:r>
            <a:endParaRPr lang="fa-IR" dirty="0" smtClean="0">
              <a:solidFill>
                <a:srgbClr val="0070C0"/>
              </a:solidFill>
            </a:endParaRPr>
          </a:p>
          <a:p>
            <a:pPr algn="r" rtl="1"/>
            <a:endParaRPr lang="fa-IR" dirty="0" smtClean="0">
              <a:solidFill>
                <a:prstClr val="black"/>
              </a:solidFill>
            </a:endParaRPr>
          </a:p>
          <a:p>
            <a:pPr algn="r" rtl="1"/>
            <a:r>
              <a:rPr lang="fa-IR" sz="2000" dirty="0" smtClean="0">
                <a:solidFill>
                  <a:prstClr val="black"/>
                </a:solidFill>
                <a:cs typeface="B Homa" panose="00000400000000000000" pitchFamily="2" charset="-78"/>
              </a:rPr>
              <a:t>سيليكوزيس </a:t>
            </a:r>
            <a:r>
              <a:rPr lang="fa-IR" sz="2000" dirty="0">
                <a:solidFill>
                  <a:prstClr val="black"/>
                </a:solidFill>
                <a:cs typeface="B Homa" panose="00000400000000000000" pitchFamily="2" charset="-78"/>
              </a:rPr>
              <a:t>به سه شكل سيليكوزيس مزمن، سليكوزيس حاد و سيليكوزيس شتابان يا تسريع شونده روي بيمار اثر گذار است</a:t>
            </a:r>
            <a:r>
              <a:rPr lang="fa-IR" sz="2000" dirty="0" smtClean="0">
                <a:solidFill>
                  <a:prstClr val="black"/>
                </a:solidFill>
                <a:cs typeface="B Homa" panose="00000400000000000000" pitchFamily="2" charset="-78"/>
              </a:rPr>
              <a:t>:</a:t>
            </a:r>
          </a:p>
          <a:p>
            <a:pPr algn="r" rtl="1"/>
            <a:r>
              <a:rPr lang="fa-IR" sz="2000" b="1" u="sng" dirty="0" smtClean="0">
                <a:solidFill>
                  <a:srgbClr val="FF0000"/>
                </a:solidFill>
                <a:cs typeface="B Homa" panose="00000400000000000000" pitchFamily="2" charset="-78"/>
              </a:rPr>
              <a:t>سیلیکوزیس مزمن:</a:t>
            </a:r>
          </a:p>
          <a:p>
            <a:pPr algn="r" rtl="1"/>
            <a:r>
              <a:rPr lang="fa-IR" sz="2000" dirty="0" smtClean="0">
                <a:solidFill>
                  <a:prstClr val="black"/>
                </a:solidFill>
                <a:cs typeface="B Homa" panose="00000400000000000000" pitchFamily="2" charset="-78"/>
              </a:rPr>
              <a:t> </a:t>
            </a:r>
            <a:r>
              <a:rPr lang="fa-IR" sz="2000" dirty="0">
                <a:solidFill>
                  <a:prstClr val="black"/>
                </a:solidFill>
                <a:cs typeface="B Homa" panose="00000400000000000000" pitchFamily="2" charset="-78"/>
              </a:rPr>
              <a:t>بعد از ده سال يا بيشتردر اثر تماس با غلظت پايين سيليس بوجود مي آيد. </a:t>
            </a:r>
            <a:endParaRPr lang="fa-IR" sz="2000" dirty="0" smtClean="0">
              <a:solidFill>
                <a:prstClr val="black"/>
              </a:solidFill>
              <a:cs typeface="B Homa" panose="00000400000000000000" pitchFamily="2" charset="-78"/>
            </a:endParaRPr>
          </a:p>
          <a:p>
            <a:pPr algn="r" rtl="1"/>
            <a:r>
              <a:rPr lang="fa-IR" sz="2000" b="1" u="sng" dirty="0" smtClean="0">
                <a:solidFill>
                  <a:srgbClr val="FF0000"/>
                </a:solidFill>
                <a:cs typeface="B Homa" panose="00000400000000000000" pitchFamily="2" charset="-78"/>
              </a:rPr>
              <a:t>سیلیکوزیس حاد:</a:t>
            </a:r>
          </a:p>
          <a:p>
            <a:pPr algn="r" rtl="1"/>
            <a:r>
              <a:rPr lang="fa-IR" sz="2000" dirty="0" smtClean="0">
                <a:solidFill>
                  <a:prstClr val="black"/>
                </a:solidFill>
                <a:cs typeface="B Homa" panose="00000400000000000000" pitchFamily="2" charset="-78"/>
              </a:rPr>
              <a:t>بعد </a:t>
            </a:r>
            <a:r>
              <a:rPr lang="fa-IR" sz="2000" dirty="0">
                <a:solidFill>
                  <a:prstClr val="black"/>
                </a:solidFill>
                <a:cs typeface="B Homa" panose="00000400000000000000" pitchFamily="2" charset="-78"/>
              </a:rPr>
              <a:t>از 4 تا 5 سال و بعد از تماس با سيليس با غلظت </a:t>
            </a:r>
            <a:r>
              <a:rPr lang="fa-IR" sz="2000" dirty="0" smtClean="0">
                <a:solidFill>
                  <a:prstClr val="black"/>
                </a:solidFill>
                <a:cs typeface="B Homa" panose="00000400000000000000" pitchFamily="2" charset="-78"/>
              </a:rPr>
              <a:t>بالا </a:t>
            </a:r>
            <a:r>
              <a:rPr lang="fa-IR" sz="2000" dirty="0">
                <a:solidFill>
                  <a:prstClr val="black"/>
                </a:solidFill>
                <a:cs typeface="B Homa" panose="00000400000000000000" pitchFamily="2" charset="-78"/>
              </a:rPr>
              <a:t>ايجاد مي شود. </a:t>
            </a:r>
            <a:endParaRPr lang="en-US" sz="2000" dirty="0">
              <a:solidFill>
                <a:prstClr val="black"/>
              </a:solidFill>
              <a:cs typeface="B Homa" panose="00000400000000000000" pitchFamily="2" charset="-78"/>
            </a:endParaRPr>
          </a:p>
        </p:txBody>
      </p:sp>
      <p:sp>
        <p:nvSpPr>
          <p:cNvPr id="6" name="Rectangle 5"/>
          <p:cNvSpPr/>
          <p:nvPr/>
        </p:nvSpPr>
        <p:spPr>
          <a:xfrm>
            <a:off x="1030310" y="4625174"/>
            <a:ext cx="8834906" cy="1508105"/>
          </a:xfrm>
          <a:prstGeom prst="rect">
            <a:avLst/>
          </a:prstGeom>
        </p:spPr>
        <p:txBody>
          <a:bodyPr wrap="square">
            <a:spAutoFit/>
          </a:bodyPr>
          <a:lstStyle/>
          <a:p>
            <a:pPr algn="r" rtl="1"/>
            <a:r>
              <a:rPr lang="fa-IR" sz="2000" b="1" u="sng" dirty="0" smtClean="0">
                <a:solidFill>
                  <a:srgbClr val="FF0000"/>
                </a:solidFill>
                <a:cs typeface="B Homa" panose="00000400000000000000" pitchFamily="2" charset="-78"/>
              </a:rPr>
              <a:t>سيليکوزيس شتابان(تسريع شونده):</a:t>
            </a:r>
          </a:p>
          <a:p>
            <a:pPr algn="r" rtl="1"/>
            <a:r>
              <a:rPr lang="fa-IR" dirty="0" smtClean="0">
                <a:solidFill>
                  <a:prstClr val="black"/>
                </a:solidFill>
                <a:cs typeface="B Homa" panose="00000400000000000000" pitchFamily="2" charset="-78"/>
              </a:rPr>
              <a:t> </a:t>
            </a:r>
            <a:r>
              <a:rPr lang="fa-IR" dirty="0">
                <a:solidFill>
                  <a:prstClr val="black"/>
                </a:solidFill>
                <a:cs typeface="B Homa" panose="00000400000000000000" pitchFamily="2" charset="-78"/>
              </a:rPr>
              <a:t>بعد از 5 تا 16 سال و بعد از تماس اوليه با سيليس با غلظت </a:t>
            </a:r>
            <a:r>
              <a:rPr lang="fa-IR" dirty="0" smtClean="0">
                <a:solidFill>
                  <a:prstClr val="black"/>
                </a:solidFill>
                <a:cs typeface="B Homa" panose="00000400000000000000" pitchFamily="2" charset="-78"/>
              </a:rPr>
              <a:t>بالا </a:t>
            </a:r>
            <a:r>
              <a:rPr lang="fa-IR" dirty="0">
                <a:solidFill>
                  <a:prstClr val="black"/>
                </a:solidFill>
                <a:cs typeface="B Homa" panose="00000400000000000000" pitchFamily="2" charset="-78"/>
              </a:rPr>
              <a:t>ايجاد مي شود. در نزد افرادي كه در معرض سيليس و بيماري ريوي سيليكوزيس قراردارند در ابتدا </a:t>
            </a:r>
            <a:r>
              <a:rPr lang="fa-IR" dirty="0" smtClean="0">
                <a:solidFill>
                  <a:prstClr val="black"/>
                </a:solidFill>
                <a:cs typeface="B Homa" panose="00000400000000000000" pitchFamily="2" charset="-78"/>
              </a:rPr>
              <a:t>علامتي </a:t>
            </a:r>
            <a:r>
              <a:rPr lang="fa-IR" dirty="0">
                <a:solidFill>
                  <a:prstClr val="black"/>
                </a:solidFill>
                <a:cs typeface="B Homa" panose="00000400000000000000" pitchFamily="2" charset="-78"/>
              </a:rPr>
              <a:t>ديده نمي </a:t>
            </a:r>
            <a:r>
              <a:rPr lang="fa-IR" dirty="0" smtClean="0">
                <a:solidFill>
                  <a:prstClr val="black"/>
                </a:solidFill>
                <a:cs typeface="B Homa" panose="00000400000000000000" pitchFamily="2" charset="-78"/>
              </a:rPr>
              <a:t>شود ودر پيشرفت </a:t>
            </a:r>
            <a:r>
              <a:rPr lang="fa-IR" dirty="0">
                <a:solidFill>
                  <a:prstClr val="black"/>
                </a:solidFill>
                <a:cs typeface="B Homa" panose="00000400000000000000" pitchFamily="2" charset="-78"/>
              </a:rPr>
              <a:t>بيماري </a:t>
            </a:r>
            <a:r>
              <a:rPr lang="fa-IR" dirty="0" smtClean="0">
                <a:solidFill>
                  <a:prstClr val="black"/>
                </a:solidFill>
                <a:cs typeface="B Homa" panose="00000400000000000000" pitchFamily="2" charset="-78"/>
              </a:rPr>
              <a:t>علائم </a:t>
            </a:r>
            <a:r>
              <a:rPr lang="fa-IR" dirty="0">
                <a:solidFill>
                  <a:prstClr val="black"/>
                </a:solidFill>
                <a:cs typeface="B Homa" panose="00000400000000000000" pitchFamily="2" charset="-78"/>
              </a:rPr>
              <a:t>ذيل مشاهده مي </a:t>
            </a:r>
            <a:r>
              <a:rPr lang="fa-IR" dirty="0" smtClean="0">
                <a:solidFill>
                  <a:prstClr val="black"/>
                </a:solidFill>
                <a:cs typeface="B Homa" panose="00000400000000000000" pitchFamily="2" charset="-78"/>
              </a:rPr>
              <a:t>شود:</a:t>
            </a:r>
          </a:p>
          <a:p>
            <a:pPr algn="r" rtl="1"/>
            <a:r>
              <a:rPr lang="fa-IR" dirty="0" smtClean="0">
                <a:solidFill>
                  <a:prstClr val="black"/>
                </a:solidFill>
                <a:cs typeface="B Homa" panose="00000400000000000000" pitchFamily="2" charset="-78"/>
              </a:rPr>
              <a:t>تنگی نفس-سرفه شدید-کم شدن اشتها-ضعیف شدن</a:t>
            </a:r>
            <a:endParaRPr lang="en-US" dirty="0">
              <a:solidFill>
                <a:prstClr val="black"/>
              </a:solidFill>
              <a:cs typeface="B Homa" panose="00000400000000000000" pitchFamily="2" charset="-78"/>
            </a:endParaRPr>
          </a:p>
        </p:txBody>
      </p:sp>
    </p:spTree>
    <p:extLst>
      <p:ext uri="{BB962C8B-B14F-4D97-AF65-F5344CB8AC3E}">
        <p14:creationId xmlns:p14="http://schemas.microsoft.com/office/powerpoint/2010/main" val="37666383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13646" y="519938"/>
            <a:ext cx="8538693" cy="2585323"/>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ذرات </a:t>
            </a:r>
            <a:r>
              <a:rPr lang="fa-IR" sz="2400" dirty="0">
                <a:solidFill>
                  <a:srgbClr val="0070C0"/>
                </a:solidFill>
                <a:cs typeface="B Titr" panose="00000700000000000000" pitchFamily="2" charset="-78"/>
              </a:rPr>
              <a:t>سیلیس چگونه وارد ریه می شود؟ </a:t>
            </a:r>
            <a:endParaRPr lang="fa-IR" sz="2400" dirty="0" smtClean="0">
              <a:solidFill>
                <a:srgbClr val="0070C0"/>
              </a:solidFill>
              <a:cs typeface="B Titr" panose="00000700000000000000" pitchFamily="2" charset="-78"/>
            </a:endParaRPr>
          </a:p>
          <a:p>
            <a:pPr algn="r" rtl="1"/>
            <a:endParaRPr lang="fa-IR" dirty="0">
              <a:solidFill>
                <a:prstClr val="black"/>
              </a:solidFill>
            </a:endParaRPr>
          </a:p>
          <a:p>
            <a:pPr algn="r" rtl="1"/>
            <a:r>
              <a:rPr lang="fa-IR" sz="2000" dirty="0" smtClean="0">
                <a:solidFill>
                  <a:prstClr val="black"/>
                </a:solidFill>
                <a:cs typeface="B Homa" panose="00000400000000000000" pitchFamily="2" charset="-78"/>
              </a:rPr>
              <a:t>در </a:t>
            </a:r>
            <a:r>
              <a:rPr lang="fa-IR" sz="2000" dirty="0">
                <a:solidFill>
                  <a:prstClr val="black"/>
                </a:solidFill>
                <a:cs typeface="B Homa" panose="00000400000000000000" pitchFamily="2" charset="-78"/>
              </a:rPr>
              <a:t>ریه چه اتفاقی رخ می دهد؟ </a:t>
            </a:r>
            <a:endParaRPr lang="fa-IR" sz="2000" dirty="0" smtClean="0">
              <a:solidFill>
                <a:prstClr val="black"/>
              </a:solidFill>
              <a:cs typeface="B Homa" panose="00000400000000000000" pitchFamily="2" charset="-78"/>
            </a:endParaRPr>
          </a:p>
          <a:p>
            <a:pPr algn="r" rtl="1"/>
            <a:r>
              <a:rPr lang="fa-IR" sz="2000" dirty="0" smtClean="0">
                <a:solidFill>
                  <a:prstClr val="black"/>
                </a:solidFill>
                <a:cs typeface="B Homa" panose="00000400000000000000" pitchFamily="2" charset="-78"/>
              </a:rPr>
              <a:t>در فعاليت‌ها </a:t>
            </a:r>
            <a:r>
              <a:rPr lang="fa-IR" sz="2000" dirty="0">
                <a:solidFill>
                  <a:prstClr val="black"/>
                </a:solidFill>
                <a:cs typeface="B Homa" panose="00000400000000000000" pitchFamily="2" charset="-78"/>
              </a:rPr>
              <a:t>و مشاغل كار با سيليس مثل </a:t>
            </a:r>
            <a:r>
              <a:rPr lang="fa-IR" sz="2000" dirty="0" smtClean="0">
                <a:solidFill>
                  <a:prstClr val="black"/>
                </a:solidFill>
                <a:cs typeface="B Homa" panose="00000400000000000000" pitchFamily="2" charset="-78"/>
              </a:rPr>
              <a:t>عمليات سندبلا سیتينگ </a:t>
            </a:r>
            <a:r>
              <a:rPr lang="fa-IR" sz="2000" dirty="0">
                <a:solidFill>
                  <a:prstClr val="black"/>
                </a:solidFill>
                <a:cs typeface="B Homa" panose="00000400000000000000" pitchFamily="2" charset="-78"/>
              </a:rPr>
              <a:t>ذرات </a:t>
            </a:r>
            <a:r>
              <a:rPr lang="fa-IR" sz="2000" dirty="0" smtClean="0">
                <a:solidFill>
                  <a:prstClr val="black"/>
                </a:solidFill>
                <a:cs typeface="B Homa" panose="00000400000000000000" pitchFamily="2" charset="-78"/>
              </a:rPr>
              <a:t>سیليس معلق </a:t>
            </a:r>
            <a:r>
              <a:rPr lang="fa-IR" sz="2000" dirty="0">
                <a:solidFill>
                  <a:prstClr val="black"/>
                </a:solidFill>
                <a:cs typeface="B Homa" panose="00000400000000000000" pitchFamily="2" charset="-78"/>
              </a:rPr>
              <a:t>در </a:t>
            </a:r>
            <a:r>
              <a:rPr lang="fa-IR" sz="2000" dirty="0" smtClean="0">
                <a:solidFill>
                  <a:prstClr val="black"/>
                </a:solidFill>
                <a:cs typeface="B Homa" panose="00000400000000000000" pitchFamily="2" charset="-78"/>
              </a:rPr>
              <a:t>هوا </a:t>
            </a:r>
            <a:r>
              <a:rPr lang="fa-IR" sz="2000" dirty="0">
                <a:solidFill>
                  <a:prstClr val="black"/>
                </a:solidFill>
                <a:cs typeface="B Homa" panose="00000400000000000000" pitchFamily="2" charset="-78"/>
              </a:rPr>
              <a:t>از </a:t>
            </a:r>
            <a:r>
              <a:rPr lang="fa-IR" sz="2000" dirty="0" smtClean="0">
                <a:solidFill>
                  <a:prstClr val="black"/>
                </a:solidFill>
                <a:cs typeface="B Homa" panose="00000400000000000000" pitchFamily="2" charset="-78"/>
              </a:rPr>
              <a:t>طریق </a:t>
            </a:r>
            <a:r>
              <a:rPr lang="fa-IR" sz="2000" dirty="0">
                <a:solidFill>
                  <a:prstClr val="black"/>
                </a:solidFill>
                <a:cs typeface="B Homa" panose="00000400000000000000" pitchFamily="2" charset="-78"/>
              </a:rPr>
              <a:t>تنفس وارد ريه شده و </a:t>
            </a:r>
            <a:r>
              <a:rPr lang="fa-IR" sz="2000" dirty="0" smtClean="0">
                <a:solidFill>
                  <a:prstClr val="black"/>
                </a:solidFill>
                <a:cs typeface="B Homa" panose="00000400000000000000" pitchFamily="2" charset="-78"/>
              </a:rPr>
              <a:t>درآلوئول‌ها </a:t>
            </a:r>
            <a:r>
              <a:rPr lang="fa-IR" sz="2000" dirty="0">
                <a:solidFill>
                  <a:prstClr val="black"/>
                </a:solidFill>
                <a:cs typeface="B Homa" panose="00000400000000000000" pitchFamily="2" charset="-78"/>
              </a:rPr>
              <a:t>يا حبابچه هاي ريوي به دام مي افتند و به بافت ريه آسيب ميرسانند و بافت ريه زخمي شده وشكل ريه حالت جمع شدگي پيدا </a:t>
            </a:r>
            <a:r>
              <a:rPr lang="fa-IR" sz="2000" dirty="0" smtClean="0">
                <a:solidFill>
                  <a:prstClr val="black"/>
                </a:solidFill>
                <a:cs typeface="B Homa" panose="00000400000000000000" pitchFamily="2" charset="-78"/>
              </a:rPr>
              <a:t>كرده </a:t>
            </a:r>
            <a:r>
              <a:rPr lang="fa-IR" sz="2000" dirty="0">
                <a:solidFill>
                  <a:prstClr val="black"/>
                </a:solidFill>
                <a:cs typeface="B Homa" panose="00000400000000000000" pitchFamily="2" charset="-78"/>
              </a:rPr>
              <a:t>وكوچیک </a:t>
            </a:r>
            <a:r>
              <a:rPr lang="fa-IR" sz="2000" dirty="0" smtClean="0">
                <a:solidFill>
                  <a:prstClr val="black"/>
                </a:solidFill>
                <a:cs typeface="B Homa" panose="00000400000000000000" pitchFamily="2" charset="-78"/>
              </a:rPr>
              <a:t>مي شود </a:t>
            </a:r>
            <a:r>
              <a:rPr lang="fa-IR" sz="2000" dirty="0">
                <a:solidFill>
                  <a:prstClr val="black"/>
                </a:solidFill>
                <a:cs typeface="B Homa" panose="00000400000000000000" pitchFamily="2" charset="-78"/>
              </a:rPr>
              <a:t>و </a:t>
            </a:r>
            <a:r>
              <a:rPr lang="fa-IR" sz="2000" dirty="0" smtClean="0">
                <a:solidFill>
                  <a:prstClr val="black"/>
                </a:solidFill>
                <a:cs typeface="B Homa" panose="00000400000000000000" pitchFamily="2" charset="-78"/>
              </a:rPr>
              <a:t>درطي مدت </a:t>
            </a:r>
            <a:r>
              <a:rPr lang="fa-IR" sz="2000" dirty="0">
                <a:solidFill>
                  <a:prstClr val="black"/>
                </a:solidFill>
                <a:cs typeface="B Homa" panose="00000400000000000000" pitchFamily="2" charset="-78"/>
              </a:rPr>
              <a:t>نموده وتنفس مشكل مي شودو درصورت ادامه كار با سيليس، سيليكوزيس </a:t>
            </a:r>
            <a:r>
              <a:rPr lang="fa-IR" sz="2000" dirty="0" smtClean="0">
                <a:solidFill>
                  <a:prstClr val="black"/>
                </a:solidFill>
                <a:cs typeface="B Homa" panose="00000400000000000000" pitchFamily="2" charset="-78"/>
              </a:rPr>
              <a:t>كم كم نمایان خواهد </a:t>
            </a:r>
            <a:r>
              <a:rPr lang="fa-IR" sz="2000" dirty="0">
                <a:solidFill>
                  <a:prstClr val="black"/>
                </a:solidFill>
                <a:cs typeface="B Homa" panose="00000400000000000000" pitchFamily="2" charset="-78"/>
              </a:rPr>
              <a:t>شد. </a:t>
            </a:r>
            <a:endParaRPr lang="en-US" dirty="0">
              <a:solidFill>
                <a:prstClr val="black"/>
              </a:solidFill>
              <a:cs typeface="B Homa" panose="00000400000000000000" pitchFamily="2" charset="-78"/>
            </a:endParaRPr>
          </a:p>
        </p:txBody>
      </p:sp>
      <p:sp>
        <p:nvSpPr>
          <p:cNvPr id="5" name="Rectangle 4"/>
          <p:cNvSpPr/>
          <p:nvPr/>
        </p:nvSpPr>
        <p:spPr>
          <a:xfrm>
            <a:off x="1313645" y="3119592"/>
            <a:ext cx="8538693" cy="2677656"/>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علامت </a:t>
            </a:r>
            <a:r>
              <a:rPr lang="fa-IR" sz="2400" dirty="0">
                <a:solidFill>
                  <a:srgbClr val="0070C0"/>
                </a:solidFill>
                <a:cs typeface="B Titr" panose="00000700000000000000" pitchFamily="2" charset="-78"/>
              </a:rPr>
              <a:t>سیلیکوزیس کدام است </a:t>
            </a:r>
            <a:r>
              <a:rPr lang="fa-IR" sz="2400" dirty="0" smtClean="0">
                <a:solidFill>
                  <a:srgbClr val="0070C0"/>
                </a:solidFill>
                <a:cs typeface="B Titr" panose="00000700000000000000" pitchFamily="2" charset="-78"/>
              </a:rPr>
              <a:t>؟</a:t>
            </a:r>
          </a:p>
          <a:p>
            <a:pPr algn="r" rtl="1"/>
            <a:endParaRPr lang="fa-IR" sz="2400" dirty="0" smtClean="0">
              <a:solidFill>
                <a:prstClr val="black"/>
              </a:solidFill>
              <a:cs typeface="B Titr" panose="00000700000000000000" pitchFamily="2" charset="-78"/>
            </a:endParaRPr>
          </a:p>
          <a:p>
            <a:pPr algn="r" rtl="1"/>
            <a:r>
              <a:rPr lang="fa-IR" dirty="0" smtClean="0">
                <a:solidFill>
                  <a:prstClr val="black"/>
                </a:solidFill>
              </a:rPr>
              <a:t> </a:t>
            </a:r>
            <a:r>
              <a:rPr lang="fa-IR" sz="2000" dirty="0">
                <a:solidFill>
                  <a:prstClr val="black"/>
                </a:solidFill>
                <a:cs typeface="B Homa" panose="00000400000000000000" pitchFamily="2" charset="-78"/>
              </a:rPr>
              <a:t>اگرچه سيليكوزيس در ابتدا بدون </a:t>
            </a:r>
            <a:r>
              <a:rPr lang="fa-IR" sz="2000" dirty="0" smtClean="0">
                <a:solidFill>
                  <a:prstClr val="black"/>
                </a:solidFill>
                <a:cs typeface="B Homa" panose="00000400000000000000" pitchFamily="2" charset="-78"/>
              </a:rPr>
              <a:t>علامت </a:t>
            </a:r>
            <a:r>
              <a:rPr lang="fa-IR" sz="2000" dirty="0">
                <a:solidFill>
                  <a:prstClr val="black"/>
                </a:solidFill>
                <a:cs typeface="B Homa" panose="00000400000000000000" pitchFamily="2" charset="-78"/>
              </a:rPr>
              <a:t>مي باشد ولي در شروع بيماري بيمار مشكل تنفسي به </a:t>
            </a:r>
            <a:r>
              <a:rPr lang="fa-IR" sz="2000" dirty="0" smtClean="0">
                <a:solidFill>
                  <a:prstClr val="black"/>
                </a:solidFill>
                <a:cs typeface="B Homa" panose="00000400000000000000" pitchFamily="2" charset="-78"/>
              </a:rPr>
              <a:t>شكل </a:t>
            </a:r>
            <a:r>
              <a:rPr lang="fa-IR" sz="2000" dirty="0">
                <a:solidFill>
                  <a:srgbClr val="FF0000"/>
                </a:solidFill>
                <a:cs typeface="B Homa" panose="00000400000000000000" pitchFamily="2" charset="-78"/>
              </a:rPr>
              <a:t>تنگي نفس </a:t>
            </a:r>
            <a:r>
              <a:rPr lang="fa-IR" sz="2000" dirty="0">
                <a:solidFill>
                  <a:prstClr val="black"/>
                </a:solidFill>
                <a:cs typeface="B Homa" panose="00000400000000000000" pitchFamily="2" charset="-78"/>
              </a:rPr>
              <a:t>دارد و با </a:t>
            </a:r>
            <a:r>
              <a:rPr lang="fa-IR" sz="2000" dirty="0">
                <a:solidFill>
                  <a:srgbClr val="FF0000"/>
                </a:solidFill>
                <a:cs typeface="B Homa" panose="00000400000000000000" pitchFamily="2" charset="-78"/>
              </a:rPr>
              <a:t>سرفه شديد </a:t>
            </a:r>
            <a:r>
              <a:rPr lang="fa-IR" sz="2000" dirty="0">
                <a:solidFill>
                  <a:prstClr val="black"/>
                </a:solidFill>
                <a:cs typeface="B Homa" panose="00000400000000000000" pitchFamily="2" charset="-78"/>
              </a:rPr>
              <a:t>همراه خواهد بود و </a:t>
            </a:r>
            <a:r>
              <a:rPr lang="fa-IR" sz="2000" dirty="0" smtClean="0">
                <a:solidFill>
                  <a:prstClr val="black"/>
                </a:solidFill>
                <a:cs typeface="B Homa" panose="00000400000000000000" pitchFamily="2" charset="-78"/>
              </a:rPr>
              <a:t>علامات </a:t>
            </a:r>
            <a:r>
              <a:rPr lang="fa-IR" sz="2000" dirty="0">
                <a:solidFill>
                  <a:prstClr val="black"/>
                </a:solidFill>
                <a:cs typeface="B Homa" panose="00000400000000000000" pitchFamily="2" charset="-78"/>
              </a:rPr>
              <a:t>ديگر مثل </a:t>
            </a:r>
            <a:r>
              <a:rPr lang="fa-IR" sz="2000" dirty="0">
                <a:solidFill>
                  <a:srgbClr val="FF0000"/>
                </a:solidFill>
                <a:cs typeface="B Homa" panose="00000400000000000000" pitchFamily="2" charset="-78"/>
              </a:rPr>
              <a:t>از دست دادن اشتها</a:t>
            </a:r>
            <a:r>
              <a:rPr lang="fa-IR" sz="2000" dirty="0">
                <a:solidFill>
                  <a:prstClr val="black"/>
                </a:solidFill>
                <a:cs typeface="B Homa" panose="00000400000000000000" pitchFamily="2" charset="-78"/>
              </a:rPr>
              <a:t>، </a:t>
            </a:r>
            <a:r>
              <a:rPr lang="fa-IR" sz="2000" dirty="0">
                <a:solidFill>
                  <a:srgbClr val="FF0000"/>
                </a:solidFill>
                <a:cs typeface="B Homa" panose="00000400000000000000" pitchFamily="2" charset="-78"/>
              </a:rPr>
              <a:t>درد قفسه سينه </a:t>
            </a:r>
            <a:r>
              <a:rPr lang="fa-IR" sz="2000" dirty="0">
                <a:solidFill>
                  <a:prstClr val="black"/>
                </a:solidFill>
                <a:cs typeface="B Homa" panose="00000400000000000000" pitchFamily="2" charset="-78"/>
              </a:rPr>
              <a:t>و </a:t>
            </a:r>
            <a:r>
              <a:rPr lang="fa-IR" sz="2000" dirty="0">
                <a:solidFill>
                  <a:srgbClr val="FF0000"/>
                </a:solidFill>
                <a:cs typeface="B Homa" panose="00000400000000000000" pitchFamily="2" charset="-78"/>
              </a:rPr>
              <a:t>ضعيف شدن بدن </a:t>
            </a:r>
            <a:r>
              <a:rPr lang="fa-IR" sz="2000" dirty="0">
                <a:solidFill>
                  <a:prstClr val="black"/>
                </a:solidFill>
                <a:cs typeface="B Homa" panose="00000400000000000000" pitchFamily="2" charset="-78"/>
              </a:rPr>
              <a:t>نيز مشاهده خواهد شد. سیلیكوزيس بعد از انجام معاينات دوره </a:t>
            </a:r>
            <a:r>
              <a:rPr lang="fa-IR" sz="2000" dirty="0" smtClean="0">
                <a:solidFill>
                  <a:prstClr val="black"/>
                </a:solidFill>
                <a:cs typeface="B Homa" panose="00000400000000000000" pitchFamily="2" charset="-78"/>
              </a:rPr>
              <a:t>اي و </a:t>
            </a:r>
            <a:r>
              <a:rPr lang="fa-IR" sz="2000" dirty="0">
                <a:solidFill>
                  <a:prstClr val="black"/>
                </a:solidFill>
                <a:cs typeface="B Homa" panose="00000400000000000000" pitchFamily="2" charset="-78"/>
              </a:rPr>
              <a:t>ازمايشات مربوطه توسط پزشک متخصص طب کار يا متخصص ريه قابل تشخیص </a:t>
            </a:r>
            <a:r>
              <a:rPr lang="fa-IR" sz="2000" dirty="0" smtClean="0">
                <a:solidFill>
                  <a:prstClr val="black"/>
                </a:solidFill>
                <a:cs typeface="B Homa" panose="00000400000000000000" pitchFamily="2" charset="-78"/>
              </a:rPr>
              <a:t>است.</a:t>
            </a:r>
          </a:p>
          <a:p>
            <a:pPr algn="r" rtl="1"/>
            <a:endParaRPr lang="fa-IR" sz="2000" dirty="0">
              <a:solidFill>
                <a:prstClr val="black"/>
              </a:solidFill>
              <a:cs typeface="B Homa" panose="00000400000000000000" pitchFamily="2" charset="-78"/>
            </a:endParaRPr>
          </a:p>
        </p:txBody>
      </p:sp>
    </p:spTree>
    <p:extLst>
      <p:ext uri="{BB962C8B-B14F-4D97-AF65-F5344CB8AC3E}">
        <p14:creationId xmlns:p14="http://schemas.microsoft.com/office/powerpoint/2010/main" val="939927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45436" y="378530"/>
            <a:ext cx="5493812" cy="461665"/>
          </a:xfrm>
          <a:prstGeom prst="rect">
            <a:avLst/>
          </a:prstGeom>
        </p:spPr>
        <p:txBody>
          <a:bodyPr wrap="none">
            <a:spAutoFit/>
          </a:bodyPr>
          <a:lstStyle/>
          <a:p>
            <a:r>
              <a:rPr lang="fa-IR" sz="2400" dirty="0" smtClean="0">
                <a:solidFill>
                  <a:srgbClr val="0070C0"/>
                </a:solidFill>
                <a:cs typeface="B Titr" panose="00000700000000000000" pitchFamily="2" charset="-78"/>
              </a:rPr>
              <a:t>كنترل تماس‌های </a:t>
            </a:r>
            <a:r>
              <a:rPr lang="fa-IR" sz="2400" dirty="0">
                <a:solidFill>
                  <a:srgbClr val="0070C0"/>
                </a:solidFill>
                <a:cs typeface="B Titr" panose="00000700000000000000" pitchFamily="2" charset="-78"/>
              </a:rPr>
              <a:t>تشديد كننده در تماس با سيليس:</a:t>
            </a:r>
            <a:endParaRPr lang="en-US" sz="2400" dirty="0">
              <a:solidFill>
                <a:srgbClr val="0070C0"/>
              </a:solidFill>
              <a:cs typeface="B Titr" panose="00000700000000000000" pitchFamily="2" charset="-78"/>
            </a:endParaRPr>
          </a:p>
        </p:txBody>
      </p:sp>
      <p:sp>
        <p:nvSpPr>
          <p:cNvPr id="5" name="Rectangle 4"/>
          <p:cNvSpPr/>
          <p:nvPr/>
        </p:nvSpPr>
        <p:spPr>
          <a:xfrm>
            <a:off x="686675" y="970752"/>
            <a:ext cx="9252573" cy="1015663"/>
          </a:xfrm>
          <a:prstGeom prst="rect">
            <a:avLst/>
          </a:prstGeom>
        </p:spPr>
        <p:txBody>
          <a:bodyPr wrap="square">
            <a:spAutoFit/>
          </a:bodyPr>
          <a:lstStyle/>
          <a:p>
            <a:pPr algn="r" rtl="1"/>
            <a:r>
              <a:rPr lang="fa-IR" sz="2000" dirty="0">
                <a:solidFill>
                  <a:prstClr val="black"/>
                </a:solidFill>
                <a:cs typeface="B Homa" panose="00000400000000000000" pitchFamily="2" charset="-78"/>
              </a:rPr>
              <a:t>بعضي ازعوامل مثل </a:t>
            </a:r>
            <a:r>
              <a:rPr lang="fa-IR" sz="2000" dirty="0">
                <a:solidFill>
                  <a:srgbClr val="FF0000"/>
                </a:solidFill>
                <a:cs typeface="B Homa" panose="00000400000000000000" pitchFamily="2" charset="-78"/>
              </a:rPr>
              <a:t>كشيدن سيگار </a:t>
            </a:r>
            <a:r>
              <a:rPr lang="fa-IR" sz="2000" dirty="0">
                <a:solidFill>
                  <a:prstClr val="black"/>
                </a:solidFill>
                <a:cs typeface="B Homa" panose="00000400000000000000" pitchFamily="2" charset="-78"/>
              </a:rPr>
              <a:t>و </a:t>
            </a:r>
            <a:r>
              <a:rPr lang="fa-IR" sz="2000" dirty="0">
                <a:solidFill>
                  <a:srgbClr val="FF0000"/>
                </a:solidFill>
                <a:cs typeface="B Homa" panose="00000400000000000000" pitchFamily="2" charset="-78"/>
              </a:rPr>
              <a:t>بيماري سل </a:t>
            </a:r>
            <a:r>
              <a:rPr lang="fa-IR" sz="2000" dirty="0">
                <a:solidFill>
                  <a:prstClr val="black"/>
                </a:solidFill>
                <a:cs typeface="B Homa" panose="00000400000000000000" pitchFamily="2" charset="-78"/>
              </a:rPr>
              <a:t>و يا </a:t>
            </a:r>
            <a:r>
              <a:rPr lang="fa-IR" sz="2000" dirty="0">
                <a:solidFill>
                  <a:srgbClr val="FF0000"/>
                </a:solidFill>
                <a:cs typeface="B Homa" panose="00000400000000000000" pitchFamily="2" charset="-78"/>
              </a:rPr>
              <a:t>كاهش ظرفيت تنفسي </a:t>
            </a:r>
            <a:r>
              <a:rPr lang="fa-IR" sz="2000" dirty="0">
                <a:solidFill>
                  <a:prstClr val="black"/>
                </a:solidFill>
                <a:cs typeface="B Homa" panose="00000400000000000000" pitchFamily="2" charset="-78"/>
              </a:rPr>
              <a:t>به هردليل مي تواند اثر تشديدكننده بر </a:t>
            </a:r>
            <a:r>
              <a:rPr lang="fa-IR" sz="2000" dirty="0" smtClean="0">
                <a:solidFill>
                  <a:prstClr val="black"/>
                </a:solidFill>
                <a:cs typeface="B Homa" panose="00000400000000000000" pitchFamily="2" charset="-78"/>
              </a:rPr>
              <a:t>بيماري‌هاي </a:t>
            </a:r>
            <a:r>
              <a:rPr lang="fa-IR" sz="2000" dirty="0">
                <a:solidFill>
                  <a:prstClr val="black"/>
                </a:solidFill>
                <a:cs typeface="B Homa" panose="00000400000000000000" pitchFamily="2" charset="-78"/>
              </a:rPr>
              <a:t>ريوي مثل بيماري سيليكوزيس داشته باشد واين افراد نسبت به ديگران تمايل بيشتري را براي مبتال شدن به بيماري سيليكوزيس ازخودشان نشان مي دهند. اين عوامل عبارتند از: </a:t>
            </a:r>
            <a:endParaRPr lang="en-US" sz="2000" dirty="0">
              <a:solidFill>
                <a:prstClr val="black"/>
              </a:solidFill>
              <a:cs typeface="B Homa" panose="00000400000000000000" pitchFamily="2" charset="-78"/>
            </a:endParaRPr>
          </a:p>
        </p:txBody>
      </p:sp>
      <p:sp>
        <p:nvSpPr>
          <p:cNvPr id="6" name="Rectangle 5"/>
          <p:cNvSpPr/>
          <p:nvPr/>
        </p:nvSpPr>
        <p:spPr>
          <a:xfrm>
            <a:off x="1060163" y="2075264"/>
            <a:ext cx="8879085" cy="1938992"/>
          </a:xfrm>
          <a:prstGeom prst="rect">
            <a:avLst/>
          </a:prstGeom>
        </p:spPr>
        <p:txBody>
          <a:bodyPr wrap="square">
            <a:spAutoFit/>
          </a:bodyPr>
          <a:lstStyle/>
          <a:p>
            <a:pPr algn="r" rtl="1"/>
            <a:r>
              <a:rPr lang="fa-IR" sz="2000" u="sng" dirty="0" smtClean="0">
                <a:solidFill>
                  <a:prstClr val="black"/>
                </a:solidFill>
                <a:cs typeface="B Homa" panose="00000400000000000000" pitchFamily="2" charset="-78"/>
              </a:rPr>
              <a:t>كشيدن سيگار</a:t>
            </a:r>
          </a:p>
          <a:p>
            <a:pPr algn="r" rtl="1"/>
            <a:endParaRPr lang="fa-IR" sz="2000" u="sng" dirty="0" smtClean="0">
              <a:solidFill>
                <a:prstClr val="black"/>
              </a:solidFill>
              <a:cs typeface="B Homa" panose="00000400000000000000" pitchFamily="2" charset="-78"/>
            </a:endParaRPr>
          </a:p>
          <a:p>
            <a:pPr algn="r" rtl="1"/>
            <a:r>
              <a:rPr lang="fa-IR" sz="2000" dirty="0" smtClean="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solidFill>
                  <a:prstClr val="black"/>
                </a:solidFill>
                <a:cs typeface="B Homa" panose="00000400000000000000" pitchFamily="2" charset="-78"/>
              </a:rPr>
              <a:t> بيماري‌هاي </a:t>
            </a:r>
            <a:r>
              <a:rPr lang="fa-IR" sz="2000" dirty="0">
                <a:solidFill>
                  <a:prstClr val="black"/>
                </a:solidFill>
                <a:cs typeface="B Homa" panose="00000400000000000000" pitchFamily="2" charset="-78"/>
              </a:rPr>
              <a:t>قلبي، سرطان ريه، آمفيزم وديگر ناراحتي هاي ريوي را به دنبال دارد و افرادي كه درتماس با ذرات سيليس قرار دارند و از طرفي دخانيات بخصوص سيگار مصرف مي نمايند بيشتر از ديگران در معرض </a:t>
            </a:r>
            <a:r>
              <a:rPr lang="fa-IR" sz="2000" dirty="0" smtClean="0">
                <a:solidFill>
                  <a:prstClr val="black"/>
                </a:solidFill>
                <a:cs typeface="B Homa" panose="00000400000000000000" pitchFamily="2" charset="-78"/>
              </a:rPr>
              <a:t>بيماري‌هاي </a:t>
            </a:r>
            <a:r>
              <a:rPr lang="fa-IR" sz="2000" dirty="0">
                <a:solidFill>
                  <a:prstClr val="black"/>
                </a:solidFill>
                <a:cs typeface="B Homa" panose="00000400000000000000" pitchFamily="2" charset="-78"/>
              </a:rPr>
              <a:t>ريوي، ازجمله بيماري ريوي سيليكوزيس قرار دارند و سيگار نيز اثرتشديد كننده بر بيماري خواهد داشت. </a:t>
            </a:r>
            <a:endParaRPr lang="en-US" sz="2000" dirty="0">
              <a:solidFill>
                <a:prstClr val="black"/>
              </a:solidFill>
              <a:cs typeface="B Homa" panose="00000400000000000000" pitchFamily="2" charset="-78"/>
            </a:endParaRPr>
          </a:p>
        </p:txBody>
      </p:sp>
      <p:sp>
        <p:nvSpPr>
          <p:cNvPr id="7" name="Rectangle 6"/>
          <p:cNvSpPr/>
          <p:nvPr/>
        </p:nvSpPr>
        <p:spPr>
          <a:xfrm>
            <a:off x="841222" y="4001843"/>
            <a:ext cx="9098026" cy="1015663"/>
          </a:xfrm>
          <a:prstGeom prst="rect">
            <a:avLst/>
          </a:prstGeom>
        </p:spPr>
        <p:txBody>
          <a:bodyPr wrap="square">
            <a:spAutoFit/>
          </a:bodyPr>
          <a:lstStyle/>
          <a:p>
            <a:pPr algn="r" rtl="1"/>
            <a:r>
              <a:rPr lang="fa-IR" sz="2000" u="sng" dirty="0">
                <a:solidFill>
                  <a:prstClr val="black"/>
                </a:solidFill>
                <a:cs typeface="B Homa" panose="00000400000000000000" pitchFamily="2" charset="-78"/>
              </a:rPr>
              <a:t>بيماری </a:t>
            </a:r>
            <a:r>
              <a:rPr lang="fa-IR" sz="2000" u="sng" dirty="0" smtClean="0">
                <a:solidFill>
                  <a:prstClr val="black"/>
                </a:solidFill>
                <a:cs typeface="B Homa" panose="00000400000000000000" pitchFamily="2" charset="-78"/>
              </a:rPr>
              <a:t>سل</a:t>
            </a:r>
          </a:p>
          <a:p>
            <a:pPr algn="r" rtl="1"/>
            <a:endParaRPr lang="fa-IR" sz="2000" u="sng" dirty="0" smtClean="0">
              <a:solidFill>
                <a:prstClr val="black"/>
              </a:solidFill>
              <a:cs typeface="B Homa" panose="00000400000000000000" pitchFamily="2" charset="-78"/>
            </a:endParaRPr>
          </a:p>
          <a:p>
            <a:pPr algn="r" rtl="1"/>
            <a:r>
              <a:rPr lang="fa-IR" sz="2000" dirty="0" smtClean="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solidFill>
                  <a:prstClr val="black"/>
                </a:solidFill>
                <a:cs typeface="B Homa" panose="00000400000000000000" pitchFamily="2" charset="-78"/>
              </a:rPr>
              <a:t> </a:t>
            </a:r>
            <a:r>
              <a:rPr lang="fa-IR" sz="2000" dirty="0">
                <a:solidFill>
                  <a:prstClr val="black"/>
                </a:solidFill>
                <a:cs typeface="B Homa" panose="00000400000000000000" pitchFamily="2" charset="-78"/>
              </a:rPr>
              <a:t>اين بيماري نيزمي تواند اثرتشديد كننده بر ريه افرادي كه با ذرات سيليس تماس دارند داشته باشد. </a:t>
            </a:r>
            <a:endParaRPr lang="en-US" sz="2000" dirty="0">
              <a:solidFill>
                <a:prstClr val="black"/>
              </a:solidFill>
              <a:cs typeface="B Homa" panose="00000400000000000000" pitchFamily="2" charset="-78"/>
            </a:endParaRPr>
          </a:p>
        </p:txBody>
      </p:sp>
      <p:sp>
        <p:nvSpPr>
          <p:cNvPr id="8" name="Rectangle 7"/>
          <p:cNvSpPr/>
          <p:nvPr/>
        </p:nvSpPr>
        <p:spPr>
          <a:xfrm>
            <a:off x="841222" y="5017506"/>
            <a:ext cx="9098025" cy="1323439"/>
          </a:xfrm>
          <a:prstGeom prst="rect">
            <a:avLst/>
          </a:prstGeom>
        </p:spPr>
        <p:txBody>
          <a:bodyPr wrap="square">
            <a:spAutoFit/>
          </a:bodyPr>
          <a:lstStyle/>
          <a:p>
            <a:pPr algn="r" rtl="1"/>
            <a:r>
              <a:rPr lang="fa-IR" sz="2000" u="sng" dirty="0">
                <a:solidFill>
                  <a:prstClr val="black"/>
                </a:solidFill>
                <a:cs typeface="B Homa" panose="00000400000000000000" pitchFamily="2" charset="-78"/>
              </a:rPr>
              <a:t>كاهش ظرفيت </a:t>
            </a:r>
            <a:r>
              <a:rPr lang="fa-IR" sz="2000" u="sng" dirty="0" smtClean="0">
                <a:solidFill>
                  <a:prstClr val="black"/>
                </a:solidFill>
                <a:cs typeface="B Homa" panose="00000400000000000000" pitchFamily="2" charset="-78"/>
              </a:rPr>
              <a:t>ريوی</a:t>
            </a:r>
          </a:p>
          <a:p>
            <a:pPr algn="r" rtl="1"/>
            <a:endParaRPr lang="fa-IR" sz="2000" u="sng" dirty="0" smtClean="0">
              <a:solidFill>
                <a:prstClr val="black"/>
              </a:solidFill>
              <a:cs typeface="B Homa" panose="00000400000000000000" pitchFamily="2" charset="-78"/>
            </a:endParaRPr>
          </a:p>
          <a:p>
            <a:pPr algn="r" rtl="1"/>
            <a:r>
              <a:rPr lang="fa-IR" sz="2000" dirty="0" smtClean="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solidFill>
                  <a:prstClr val="black"/>
                </a:solidFill>
                <a:cs typeface="B Homa" panose="00000400000000000000" pitchFamily="2" charset="-78"/>
              </a:rPr>
              <a:t> </a:t>
            </a:r>
            <a:r>
              <a:rPr lang="fa-IR" sz="2000" dirty="0">
                <a:solidFill>
                  <a:prstClr val="black"/>
                </a:solidFill>
                <a:cs typeface="B Homa" panose="00000400000000000000" pitchFamily="2" charset="-78"/>
              </a:rPr>
              <a:t>عوامل كاهش دهنده ظرفيت ريوي به صورت دائم يا موقتي، مثل سرما خوردگي مي تواند اثر تشديد كننده بر ريه افرادي كه با ذرات سيليس تماس دارند داشته </a:t>
            </a:r>
            <a:r>
              <a:rPr lang="fa-IR" sz="2000" dirty="0" smtClean="0">
                <a:solidFill>
                  <a:prstClr val="black"/>
                </a:solidFill>
                <a:cs typeface="B Homa" panose="00000400000000000000" pitchFamily="2" charset="-78"/>
              </a:rPr>
              <a:t>باشد.</a:t>
            </a:r>
            <a:endParaRPr lang="en-US" sz="2000" dirty="0">
              <a:solidFill>
                <a:prstClr val="black"/>
              </a:solidFill>
              <a:cs typeface="B Homa" panose="00000400000000000000" pitchFamily="2" charset="-78"/>
            </a:endParaRPr>
          </a:p>
        </p:txBody>
      </p:sp>
    </p:spTree>
    <p:extLst>
      <p:ext uri="{BB962C8B-B14F-4D97-AF65-F5344CB8AC3E}">
        <p14:creationId xmlns:p14="http://schemas.microsoft.com/office/powerpoint/2010/main" val="16112435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4095" y="1292875"/>
            <a:ext cx="8925059" cy="3785652"/>
          </a:xfrm>
          <a:prstGeom prst="rect">
            <a:avLst/>
          </a:prstGeom>
        </p:spPr>
        <p:txBody>
          <a:bodyPr wrap="square">
            <a:spAutoFit/>
          </a:bodyPr>
          <a:lstStyle/>
          <a:p>
            <a:pPr algn="r" rtl="1"/>
            <a:r>
              <a:rPr lang="fa-IR" sz="2000" u="sng" dirty="0" smtClean="0">
                <a:solidFill>
                  <a:srgbClr val="0070C0"/>
                </a:solidFill>
                <a:cs typeface="B Titr" panose="00000700000000000000" pitchFamily="2" charset="-78"/>
              </a:rPr>
              <a:t>راهکارها:</a:t>
            </a:r>
          </a:p>
          <a:p>
            <a:pPr algn="r" rtl="1"/>
            <a:r>
              <a:rPr lang="fa-IR" sz="2400" dirty="0" smtClean="0">
                <a:solidFill>
                  <a:prstClr val="black"/>
                </a:solidFill>
                <a:cs typeface="B Titr" panose="00000700000000000000" pitchFamily="2" charset="-78"/>
              </a:rPr>
              <a:t> </a:t>
            </a:r>
          </a:p>
          <a:p>
            <a:pPr marL="342900" indent="-342900" algn="r" rtl="1">
              <a:buFontTx/>
              <a:buChar char="-"/>
            </a:pPr>
            <a:r>
              <a:rPr lang="fa-IR" sz="2400" dirty="0" smtClean="0">
                <a:solidFill>
                  <a:prstClr val="black"/>
                </a:solidFill>
                <a:cs typeface="B Homa" panose="00000400000000000000" pitchFamily="2" charset="-78"/>
              </a:rPr>
              <a:t>رعايت </a:t>
            </a:r>
            <a:r>
              <a:rPr lang="fa-IR" sz="2400" dirty="0">
                <a:solidFill>
                  <a:prstClr val="black"/>
                </a:solidFill>
                <a:cs typeface="B Homa" panose="00000400000000000000" pitchFamily="2" charset="-78"/>
              </a:rPr>
              <a:t>قانون منع كشيدن سيگار در محل كار</a:t>
            </a:r>
            <a:r>
              <a:rPr lang="fa-IR" sz="2400" dirty="0" smtClean="0">
                <a:solidFill>
                  <a:prstClr val="black"/>
                </a:solidFill>
                <a:cs typeface="B Homa" panose="00000400000000000000" pitchFamily="2" charset="-78"/>
              </a:rPr>
              <a:t>.</a:t>
            </a:r>
          </a:p>
          <a:p>
            <a:pPr marL="342900" indent="-342900" algn="r" rtl="1">
              <a:buFontTx/>
              <a:buChar char="-"/>
            </a:pPr>
            <a:r>
              <a:rPr lang="fa-IR" sz="2400" dirty="0" smtClean="0">
                <a:solidFill>
                  <a:prstClr val="black"/>
                </a:solidFill>
                <a:cs typeface="B Homa" panose="00000400000000000000" pitchFamily="2" charset="-78"/>
              </a:rPr>
              <a:t> </a:t>
            </a:r>
            <a:r>
              <a:rPr lang="fa-IR" sz="2400" dirty="0">
                <a:solidFill>
                  <a:prstClr val="black"/>
                </a:solidFill>
                <a:cs typeface="B Homa" panose="00000400000000000000" pitchFamily="2" charset="-78"/>
              </a:rPr>
              <a:t>عدم كشيدن سيگار و يا ترک نمودن </a:t>
            </a:r>
            <a:r>
              <a:rPr lang="fa-IR" sz="2400" dirty="0" smtClean="0">
                <a:solidFill>
                  <a:prstClr val="black"/>
                </a:solidFill>
                <a:cs typeface="B Homa" panose="00000400000000000000" pitchFamily="2" charset="-78"/>
              </a:rPr>
              <a:t>سيگار در </a:t>
            </a:r>
            <a:r>
              <a:rPr lang="fa-IR" sz="2400" dirty="0">
                <a:solidFill>
                  <a:prstClr val="black"/>
                </a:solidFill>
                <a:cs typeface="B Homa" panose="00000400000000000000" pitchFamily="2" charset="-78"/>
              </a:rPr>
              <a:t>نزد افرادي كه درتماس با سيليس هستند</a:t>
            </a:r>
            <a:r>
              <a:rPr lang="fa-IR" sz="2400" dirty="0" smtClean="0">
                <a:solidFill>
                  <a:prstClr val="black"/>
                </a:solidFill>
                <a:cs typeface="B Homa" panose="00000400000000000000" pitchFamily="2" charset="-78"/>
              </a:rPr>
              <a:t>.</a:t>
            </a:r>
          </a:p>
          <a:p>
            <a:pPr marL="342900" indent="-342900" algn="r" rtl="1">
              <a:buFontTx/>
              <a:buChar char="-"/>
            </a:pPr>
            <a:r>
              <a:rPr lang="fa-IR" sz="2400" dirty="0" smtClean="0">
                <a:solidFill>
                  <a:prstClr val="black"/>
                </a:solidFill>
                <a:cs typeface="B Homa" panose="00000400000000000000" pitchFamily="2" charset="-78"/>
              </a:rPr>
              <a:t> نصب </a:t>
            </a:r>
            <a:r>
              <a:rPr lang="fa-IR" sz="2400" dirty="0">
                <a:solidFill>
                  <a:prstClr val="black"/>
                </a:solidFill>
                <a:cs typeface="B Homa" panose="00000400000000000000" pitchFamily="2" charset="-78"/>
              </a:rPr>
              <a:t>تابلوهاي هشداردهنده در محل كار در مورد خطرات سيگار. </a:t>
            </a:r>
            <a:endParaRPr lang="fa-IR" sz="2400" dirty="0" smtClean="0">
              <a:solidFill>
                <a:prstClr val="black"/>
              </a:solidFill>
              <a:cs typeface="B Homa" panose="00000400000000000000" pitchFamily="2" charset="-78"/>
            </a:endParaRPr>
          </a:p>
          <a:p>
            <a:pPr marL="342900" indent="-342900" algn="r" rtl="1">
              <a:buFontTx/>
              <a:buChar char="-"/>
            </a:pPr>
            <a:r>
              <a:rPr lang="fa-IR" sz="2400" dirty="0" smtClean="0">
                <a:solidFill>
                  <a:prstClr val="black"/>
                </a:solidFill>
                <a:cs typeface="B Homa" panose="00000400000000000000" pitchFamily="2" charset="-78"/>
              </a:rPr>
              <a:t> </a:t>
            </a:r>
            <a:r>
              <a:rPr lang="fa-IR" sz="2400" dirty="0">
                <a:solidFill>
                  <a:prstClr val="black"/>
                </a:solidFill>
                <a:cs typeface="B Homa" panose="00000400000000000000" pitchFamily="2" charset="-78"/>
              </a:rPr>
              <a:t>انجام به موقع معاينات قبل از استخدام و دوره اي به منظور تشخيص فوري بيماري و انتخاب افراد سالم و گماردن </a:t>
            </a:r>
            <a:r>
              <a:rPr lang="fa-IR" sz="2400" dirty="0" smtClean="0">
                <a:solidFill>
                  <a:prstClr val="black"/>
                </a:solidFill>
                <a:cs typeface="B Homa" panose="00000400000000000000" pitchFamily="2" charset="-78"/>
              </a:rPr>
              <a:t>آن‌ها </a:t>
            </a:r>
            <a:r>
              <a:rPr lang="fa-IR" sz="2400" dirty="0">
                <a:solidFill>
                  <a:prstClr val="black"/>
                </a:solidFill>
                <a:cs typeface="B Homa" panose="00000400000000000000" pitchFamily="2" charset="-78"/>
              </a:rPr>
              <a:t>درشغل مورد نظربا توجه به استعداد شخصي</a:t>
            </a:r>
            <a:r>
              <a:rPr lang="fa-IR" sz="2400" dirty="0" smtClean="0">
                <a:solidFill>
                  <a:prstClr val="black"/>
                </a:solidFill>
                <a:cs typeface="B Homa" panose="00000400000000000000" pitchFamily="2" charset="-78"/>
              </a:rPr>
              <a:t>.</a:t>
            </a:r>
          </a:p>
          <a:p>
            <a:pPr marL="342900" indent="-342900" algn="r" rtl="1">
              <a:buFontTx/>
              <a:buChar char="-"/>
            </a:pPr>
            <a:r>
              <a:rPr lang="fa-IR" sz="2400" dirty="0" smtClean="0">
                <a:solidFill>
                  <a:prstClr val="black"/>
                </a:solidFill>
                <a:cs typeface="B Homa" panose="00000400000000000000" pitchFamily="2" charset="-78"/>
              </a:rPr>
              <a:t> </a:t>
            </a:r>
            <a:r>
              <a:rPr lang="fa-IR" sz="2400" dirty="0">
                <a:solidFill>
                  <a:prstClr val="black"/>
                </a:solidFill>
                <a:cs typeface="B Homa" panose="00000400000000000000" pitchFamily="2" charset="-78"/>
              </a:rPr>
              <a:t>افزايش ظرفيت ريوي توسط ورزش و تمرينات. </a:t>
            </a:r>
            <a:endParaRPr lang="en-US" sz="2400" dirty="0">
              <a:solidFill>
                <a:prstClr val="black"/>
              </a:solidFill>
              <a:cs typeface="B Homa" panose="00000400000000000000" pitchFamily="2" charset="-78"/>
            </a:endParaRPr>
          </a:p>
        </p:txBody>
      </p:sp>
    </p:spTree>
    <p:extLst>
      <p:ext uri="{BB962C8B-B14F-4D97-AF65-F5344CB8AC3E}">
        <p14:creationId xmlns:p14="http://schemas.microsoft.com/office/powerpoint/2010/main" val="41640551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6822" y="388858"/>
            <a:ext cx="9285668" cy="2954655"/>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اقدامات </a:t>
            </a:r>
            <a:r>
              <a:rPr lang="fa-IR" sz="2400" dirty="0">
                <a:solidFill>
                  <a:srgbClr val="0070C0"/>
                </a:solidFill>
                <a:cs typeface="B Titr" panose="00000700000000000000" pitchFamily="2" charset="-78"/>
              </a:rPr>
              <a:t>کنترلی سیلیس کدامند؟ </a:t>
            </a:r>
            <a:endParaRPr lang="fa-IR" sz="2400" dirty="0" smtClean="0">
              <a:solidFill>
                <a:srgbClr val="0070C0"/>
              </a:solidFill>
              <a:cs typeface="B Titr" panose="00000700000000000000" pitchFamily="2" charset="-78"/>
            </a:endParaRPr>
          </a:p>
          <a:p>
            <a:pPr algn="r" rtl="1"/>
            <a:endParaRPr lang="fa-IR" dirty="0"/>
          </a:p>
          <a:p>
            <a:pPr algn="r" rtl="1"/>
            <a:r>
              <a:rPr lang="fa-IR" sz="2400" dirty="0" smtClean="0">
                <a:cs typeface="B Homa" panose="00000400000000000000" pitchFamily="2" charset="-78"/>
              </a:rPr>
              <a:t>علاوه </a:t>
            </a:r>
            <a:r>
              <a:rPr lang="fa-IR" sz="2400" dirty="0">
                <a:cs typeface="B Homa" panose="00000400000000000000" pitchFamily="2" charset="-78"/>
              </a:rPr>
              <a:t>براقدامات كنترلي خاص براي انواع مشاغل كار با سيليس، اقدامات كنترلي عمومي </a:t>
            </a:r>
            <a:r>
              <a:rPr lang="fa-IR" sz="2400" dirty="0" smtClean="0">
                <a:cs typeface="B Homa" panose="00000400000000000000" pitchFamily="2" charset="-78"/>
              </a:rPr>
              <a:t>يا كلي به </a:t>
            </a:r>
            <a:r>
              <a:rPr lang="fa-IR" sz="2400" dirty="0">
                <a:cs typeface="B Homa" panose="00000400000000000000" pitchFamily="2" charset="-78"/>
              </a:rPr>
              <a:t>شرح ذيل مي تواند جهت جلوگيري ازتماس با </a:t>
            </a:r>
            <a:r>
              <a:rPr lang="fa-IR" sz="2400" dirty="0" smtClean="0">
                <a:cs typeface="B Homa" panose="00000400000000000000" pitchFamily="2" charset="-78"/>
              </a:rPr>
              <a:t>سیليس وعوارض </a:t>
            </a:r>
            <a:r>
              <a:rPr lang="fa-IR" sz="2400" dirty="0">
                <a:cs typeface="B Homa" panose="00000400000000000000" pitchFamily="2" charset="-78"/>
              </a:rPr>
              <a:t>و </a:t>
            </a:r>
            <a:r>
              <a:rPr lang="fa-IR" sz="2400" dirty="0" smtClean="0">
                <a:cs typeface="B Homa" panose="00000400000000000000" pitchFamily="2" charset="-78"/>
              </a:rPr>
              <a:t>بيماری‌هاي ناشي </a:t>
            </a:r>
            <a:r>
              <a:rPr lang="fa-IR" sz="2400" dirty="0">
                <a:cs typeface="B Homa" panose="00000400000000000000" pitchFamily="2" charset="-78"/>
              </a:rPr>
              <a:t>از آن </a:t>
            </a:r>
            <a:r>
              <a:rPr lang="fa-IR" sz="2400" dirty="0" smtClean="0">
                <a:cs typeface="B Homa" panose="00000400000000000000" pitchFamily="2" charset="-78"/>
              </a:rPr>
              <a:t>مفيد به </a:t>
            </a:r>
            <a:r>
              <a:rPr lang="fa-IR" sz="2400" dirty="0">
                <a:cs typeface="B Homa" panose="00000400000000000000" pitchFamily="2" charset="-78"/>
              </a:rPr>
              <a:t>فايده باشد</a:t>
            </a:r>
            <a:r>
              <a:rPr lang="fa-IR" sz="2400" dirty="0" smtClean="0">
                <a:cs typeface="B Homa" panose="00000400000000000000" pitchFamily="2" charset="-78"/>
              </a:rPr>
              <a:t>.</a:t>
            </a:r>
          </a:p>
          <a:p>
            <a:pPr algn="r" rtl="1"/>
            <a:r>
              <a:rPr lang="fa-IR" sz="2400" dirty="0" smtClean="0">
                <a:cs typeface="B Homa" panose="00000400000000000000" pitchFamily="2" charset="-78"/>
              </a:rPr>
              <a:t> </a:t>
            </a:r>
            <a:r>
              <a:rPr lang="fa-IR" sz="2400" dirty="0">
                <a:cs typeface="B Homa" panose="00000400000000000000" pitchFamily="2" charset="-78"/>
              </a:rPr>
              <a:t> جلوگیری ازورود سیلیس به محیط کار </a:t>
            </a:r>
            <a:endParaRPr lang="fa-IR" sz="2400" dirty="0" smtClean="0">
              <a:cs typeface="B Homa" panose="00000400000000000000" pitchFamily="2" charset="-78"/>
            </a:endParaRPr>
          </a:p>
          <a:p>
            <a:pPr algn="r" rtl="1"/>
            <a:r>
              <a:rPr lang="fa-IR" sz="2400" dirty="0" smtClean="0">
                <a:cs typeface="B Homa" panose="00000400000000000000" pitchFamily="2" charset="-78"/>
              </a:rPr>
              <a:t> </a:t>
            </a:r>
            <a:r>
              <a:rPr lang="fa-IR" sz="2400" dirty="0">
                <a:cs typeface="B Homa" panose="00000400000000000000" pitchFamily="2" charset="-78"/>
              </a:rPr>
              <a:t>کنترل گردو غبار سیلیس درهوای محیط </a:t>
            </a:r>
            <a:r>
              <a:rPr lang="fa-IR" sz="2400" dirty="0" smtClean="0">
                <a:cs typeface="B Homa" panose="00000400000000000000" pitchFamily="2" charset="-78"/>
              </a:rPr>
              <a:t>کار</a:t>
            </a:r>
          </a:p>
          <a:p>
            <a:pPr algn="r" rtl="1"/>
            <a:r>
              <a:rPr lang="fa-IR" sz="2400" dirty="0" smtClean="0">
                <a:cs typeface="B Homa" panose="00000400000000000000" pitchFamily="2" charset="-78"/>
              </a:rPr>
              <a:t> </a:t>
            </a:r>
            <a:r>
              <a:rPr lang="fa-IR" sz="2400" dirty="0">
                <a:cs typeface="B Homa" panose="00000400000000000000" pitchFamily="2" charset="-78"/>
              </a:rPr>
              <a:t> جلوگیری ازورود گردو غبار سیلیس به ريه کارگران</a:t>
            </a:r>
            <a:endParaRPr lang="en-US" sz="2400" dirty="0">
              <a:cs typeface="B Homa" panose="00000400000000000000" pitchFamily="2" charset="-78"/>
            </a:endParaRPr>
          </a:p>
        </p:txBody>
      </p:sp>
      <p:sp>
        <p:nvSpPr>
          <p:cNvPr id="5" name="Rectangle 4"/>
          <p:cNvSpPr/>
          <p:nvPr/>
        </p:nvSpPr>
        <p:spPr>
          <a:xfrm>
            <a:off x="2305318" y="3343513"/>
            <a:ext cx="7637172" cy="3354765"/>
          </a:xfrm>
          <a:prstGeom prst="rect">
            <a:avLst/>
          </a:prstGeom>
        </p:spPr>
        <p:txBody>
          <a:bodyPr wrap="square">
            <a:spAutoFit/>
          </a:bodyPr>
          <a:lstStyle/>
          <a:p>
            <a:pPr algn="r" rtl="1"/>
            <a:r>
              <a:rPr lang="fa-IR" sz="2400" dirty="0">
                <a:solidFill>
                  <a:srgbClr val="0070C0"/>
                </a:solidFill>
                <a:cs typeface="B Titr" panose="00000700000000000000" pitchFamily="2" charset="-78"/>
              </a:rPr>
              <a:t>به منظوردستيابي به سه اصل مهم فوق انجام روش هاي ذيل ضروري است</a:t>
            </a:r>
            <a:r>
              <a:rPr lang="fa-IR" sz="2400" dirty="0" smtClean="0">
                <a:solidFill>
                  <a:srgbClr val="0070C0"/>
                </a:solidFill>
                <a:cs typeface="B Titr" panose="00000700000000000000" pitchFamily="2" charset="-78"/>
              </a:rPr>
              <a:t>:</a:t>
            </a:r>
          </a:p>
          <a:p>
            <a:pPr algn="r" rtl="1"/>
            <a:endParaRPr lang="fa-IR" sz="2000" dirty="0" smtClean="0">
              <a:cs typeface="B Titr" panose="00000700000000000000" pitchFamily="2" charset="-78"/>
            </a:endParaRPr>
          </a:p>
          <a:p>
            <a:pPr algn="r" rtl="1"/>
            <a:r>
              <a:rPr lang="fa-IR" dirty="0" smtClean="0"/>
              <a:t> </a:t>
            </a:r>
            <a:r>
              <a:rPr lang="fa-IR" sz="2400" dirty="0">
                <a:cs typeface="B Homa" panose="00000400000000000000" pitchFamily="2" charset="-78"/>
              </a:rPr>
              <a:t>1 </a:t>
            </a:r>
            <a:r>
              <a:rPr lang="fa-IR" sz="2400" dirty="0" smtClean="0">
                <a:cs typeface="B Homa" panose="00000400000000000000" pitchFamily="2" charset="-78"/>
              </a:rPr>
              <a:t>) روش </a:t>
            </a:r>
            <a:r>
              <a:rPr lang="fa-IR" sz="2400" dirty="0">
                <a:cs typeface="B Homa" panose="00000400000000000000" pitchFamily="2" charset="-78"/>
              </a:rPr>
              <a:t>هاي كنترلي </a:t>
            </a:r>
            <a:r>
              <a:rPr lang="fa-IR" sz="2400" dirty="0" smtClean="0">
                <a:cs typeface="B Homa" panose="00000400000000000000" pitchFamily="2" charset="-78"/>
              </a:rPr>
              <a:t>مهندسي</a:t>
            </a:r>
          </a:p>
          <a:p>
            <a:pPr algn="r" rtl="1"/>
            <a:r>
              <a:rPr lang="fa-IR" sz="2400" dirty="0" smtClean="0">
                <a:cs typeface="B Homa" panose="00000400000000000000" pitchFamily="2" charset="-78"/>
              </a:rPr>
              <a:t> </a:t>
            </a:r>
            <a:r>
              <a:rPr lang="fa-IR" sz="2400" dirty="0">
                <a:cs typeface="B Homa" panose="00000400000000000000" pitchFamily="2" charset="-78"/>
              </a:rPr>
              <a:t>2 </a:t>
            </a:r>
            <a:r>
              <a:rPr lang="fa-IR" sz="2400" dirty="0" smtClean="0">
                <a:cs typeface="B Homa" panose="00000400000000000000" pitchFamily="2" charset="-78"/>
              </a:rPr>
              <a:t>) روش </a:t>
            </a:r>
            <a:r>
              <a:rPr lang="fa-IR" sz="2400" dirty="0">
                <a:cs typeface="B Homa" panose="00000400000000000000" pitchFamily="2" charset="-78"/>
              </a:rPr>
              <a:t>هاي صحيح </a:t>
            </a:r>
            <a:r>
              <a:rPr lang="fa-IR" sz="2400" dirty="0" smtClean="0">
                <a:cs typeface="B Homa" panose="00000400000000000000" pitchFamily="2" charset="-78"/>
              </a:rPr>
              <a:t>كاري</a:t>
            </a:r>
          </a:p>
          <a:p>
            <a:pPr algn="r" rtl="1"/>
            <a:r>
              <a:rPr lang="fa-IR" sz="2400" dirty="0" smtClean="0">
                <a:cs typeface="B Homa" panose="00000400000000000000" pitchFamily="2" charset="-78"/>
              </a:rPr>
              <a:t> </a:t>
            </a:r>
            <a:r>
              <a:rPr lang="fa-IR" sz="2400" dirty="0">
                <a:cs typeface="B Homa" panose="00000400000000000000" pitchFamily="2" charset="-78"/>
              </a:rPr>
              <a:t>3 </a:t>
            </a:r>
            <a:r>
              <a:rPr lang="fa-IR" sz="2400" dirty="0" smtClean="0">
                <a:cs typeface="B Homa" panose="00000400000000000000" pitchFamily="2" charset="-78"/>
              </a:rPr>
              <a:t>) رعايت </a:t>
            </a:r>
            <a:r>
              <a:rPr lang="fa-IR" sz="2400" dirty="0">
                <a:cs typeface="B Homa" panose="00000400000000000000" pitchFamily="2" charset="-78"/>
              </a:rPr>
              <a:t>بهداشت </a:t>
            </a:r>
            <a:r>
              <a:rPr lang="fa-IR" sz="2400" dirty="0" smtClean="0">
                <a:cs typeface="B Homa" panose="00000400000000000000" pitchFamily="2" charset="-78"/>
              </a:rPr>
              <a:t>فردي</a:t>
            </a:r>
          </a:p>
          <a:p>
            <a:pPr algn="r" rtl="1"/>
            <a:r>
              <a:rPr lang="fa-IR" sz="2400" dirty="0" smtClean="0">
                <a:cs typeface="B Homa" panose="00000400000000000000" pitchFamily="2" charset="-78"/>
              </a:rPr>
              <a:t> 4) استفاده </a:t>
            </a:r>
            <a:r>
              <a:rPr lang="fa-IR" sz="2400" dirty="0">
                <a:cs typeface="B Homa" panose="00000400000000000000" pitchFamily="2" charset="-78"/>
              </a:rPr>
              <a:t>ازوسايل حفاظت </a:t>
            </a:r>
            <a:r>
              <a:rPr lang="fa-IR" sz="2400" dirty="0" smtClean="0">
                <a:cs typeface="B Homa" panose="00000400000000000000" pitchFamily="2" charset="-78"/>
              </a:rPr>
              <a:t>فردي</a:t>
            </a:r>
          </a:p>
          <a:p>
            <a:pPr algn="r" rtl="1"/>
            <a:r>
              <a:rPr lang="fa-IR" sz="2400" dirty="0" smtClean="0">
                <a:cs typeface="B Homa" panose="00000400000000000000" pitchFamily="2" charset="-78"/>
              </a:rPr>
              <a:t> </a:t>
            </a:r>
            <a:r>
              <a:rPr lang="fa-IR" sz="2400" dirty="0">
                <a:cs typeface="B Homa" panose="00000400000000000000" pitchFamily="2" charset="-78"/>
              </a:rPr>
              <a:t>5 </a:t>
            </a:r>
            <a:r>
              <a:rPr lang="fa-IR" sz="2400" dirty="0" smtClean="0">
                <a:cs typeface="B Homa" panose="00000400000000000000" pitchFamily="2" charset="-78"/>
              </a:rPr>
              <a:t>) مراقبتهاي پزشكي</a:t>
            </a:r>
          </a:p>
          <a:p>
            <a:pPr algn="r" rtl="1"/>
            <a:r>
              <a:rPr lang="fa-IR" sz="2400" dirty="0">
                <a:cs typeface="B Homa" panose="00000400000000000000" pitchFamily="2" charset="-78"/>
              </a:rPr>
              <a:t> </a:t>
            </a:r>
            <a:r>
              <a:rPr lang="fa-IR" sz="2400" dirty="0" smtClean="0">
                <a:cs typeface="B Homa" panose="00000400000000000000" pitchFamily="2" charset="-78"/>
              </a:rPr>
              <a:t>6) آموزش</a:t>
            </a:r>
            <a:endParaRPr lang="en-US" sz="2400" dirty="0">
              <a:cs typeface="B Homa" panose="00000400000000000000" pitchFamily="2" charset="-78"/>
            </a:endParaRPr>
          </a:p>
        </p:txBody>
      </p:sp>
    </p:spTree>
    <p:extLst>
      <p:ext uri="{BB962C8B-B14F-4D97-AF65-F5344CB8AC3E}">
        <p14:creationId xmlns:p14="http://schemas.microsoft.com/office/powerpoint/2010/main" val="5325100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398" y="639385"/>
            <a:ext cx="8925059" cy="2308324"/>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1) روش </a:t>
            </a:r>
            <a:r>
              <a:rPr lang="fa-IR" sz="2400" dirty="0">
                <a:solidFill>
                  <a:srgbClr val="0070C0"/>
                </a:solidFill>
                <a:cs typeface="B Titr" panose="00000700000000000000" pitchFamily="2" charset="-78"/>
              </a:rPr>
              <a:t>های کنترلی مهندسی </a:t>
            </a:r>
            <a:endParaRPr lang="fa-IR" sz="2400" dirty="0" smtClean="0">
              <a:cs typeface="B Titr" panose="00000700000000000000" pitchFamily="2" charset="-78"/>
            </a:endParaRPr>
          </a:p>
          <a:p>
            <a:pPr algn="r" rtl="1"/>
            <a:r>
              <a:rPr lang="fa-IR" sz="2000" dirty="0" smtClean="0">
                <a:cs typeface="B Homa" panose="00000400000000000000" pitchFamily="2" charset="-78"/>
              </a:rPr>
              <a:t>درزماني </a:t>
            </a:r>
            <a:r>
              <a:rPr lang="fa-IR" sz="2000" dirty="0">
                <a:cs typeface="B Homa" panose="00000400000000000000" pitchFamily="2" charset="-78"/>
              </a:rPr>
              <a:t>كه امكان كنترل گردو غبار سيليس درمراحل </a:t>
            </a:r>
            <a:r>
              <a:rPr lang="fa-IR" sz="2000" dirty="0" smtClean="0">
                <a:cs typeface="B Homa" panose="00000400000000000000" pitchFamily="2" charset="-78"/>
              </a:rPr>
              <a:t>توليد وجود نداشته باشد </a:t>
            </a:r>
            <a:r>
              <a:rPr lang="fa-IR" sz="2000" dirty="0">
                <a:cs typeface="B Homa" panose="00000400000000000000" pitchFamily="2" charset="-78"/>
              </a:rPr>
              <a:t>روش </a:t>
            </a:r>
            <a:r>
              <a:rPr lang="fa-IR" sz="2000" dirty="0" smtClean="0">
                <a:cs typeface="B Homa" panose="00000400000000000000" pitchFamily="2" charset="-78"/>
              </a:rPr>
              <a:t>هاي </a:t>
            </a:r>
            <a:r>
              <a:rPr lang="fa-IR" sz="2000" dirty="0">
                <a:cs typeface="B Homa" panose="00000400000000000000" pitchFamily="2" charset="-78"/>
              </a:rPr>
              <a:t>كنترلي مهندسي بسيارمؤثراست وشامل مراحل ذيل مي باشد</a:t>
            </a:r>
            <a:r>
              <a:rPr lang="fa-IR" sz="2000" dirty="0" smtClean="0">
                <a:cs typeface="B Homa" panose="00000400000000000000" pitchFamily="2" charset="-78"/>
              </a:rPr>
              <a:t>:</a:t>
            </a:r>
          </a:p>
          <a:p>
            <a:pPr algn="r" rtl="1"/>
            <a:r>
              <a:rPr lang="fa-IR" sz="2000" dirty="0" smtClean="0">
                <a:solidFill>
                  <a:srgbClr val="FF0000"/>
                </a:solidFill>
                <a:cs typeface="B Homa" panose="00000400000000000000" pitchFamily="2" charset="-78"/>
              </a:rPr>
              <a:t>1</a:t>
            </a:r>
            <a:r>
              <a:rPr lang="fa-IR" sz="2000" dirty="0" smtClean="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solidFill>
                  <a:srgbClr val="FF0000"/>
                </a:solidFill>
                <a:cs typeface="B Homa" panose="00000400000000000000" pitchFamily="2" charset="-78"/>
              </a:rPr>
              <a:t> </a:t>
            </a:r>
            <a:r>
              <a:rPr lang="fa-IR" sz="2000" dirty="0">
                <a:solidFill>
                  <a:srgbClr val="FF0000"/>
                </a:solidFill>
                <a:cs typeface="B Homa" panose="00000400000000000000" pitchFamily="2" charset="-78"/>
              </a:rPr>
              <a:t>روش هاي جايگزيني مواد </a:t>
            </a:r>
            <a:endParaRPr lang="fa-IR" sz="2000" dirty="0" smtClean="0">
              <a:solidFill>
                <a:srgbClr val="FF0000"/>
              </a:solidFill>
              <a:cs typeface="B Homa" panose="00000400000000000000" pitchFamily="2" charset="-78"/>
            </a:endParaRPr>
          </a:p>
          <a:p>
            <a:pPr algn="r" rtl="1"/>
            <a:r>
              <a:rPr lang="fa-IR" sz="2000" dirty="0" smtClean="0">
                <a:solidFill>
                  <a:srgbClr val="FF0000"/>
                </a:solidFill>
                <a:cs typeface="B Homa" panose="00000400000000000000" pitchFamily="2" charset="-78"/>
              </a:rPr>
              <a:t>2</a:t>
            </a:r>
            <a:r>
              <a:rPr lang="fa-IR" sz="2000" dirty="0" smtClean="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solidFill>
                  <a:srgbClr val="FF0000"/>
                </a:solidFill>
                <a:cs typeface="B Homa" panose="00000400000000000000" pitchFamily="2" charset="-78"/>
              </a:rPr>
              <a:t> </a:t>
            </a:r>
            <a:r>
              <a:rPr lang="fa-IR" sz="2000" dirty="0">
                <a:solidFill>
                  <a:srgbClr val="FF0000"/>
                </a:solidFill>
                <a:cs typeface="B Homa" panose="00000400000000000000" pitchFamily="2" charset="-78"/>
              </a:rPr>
              <a:t>تغيير درفرايند كار </a:t>
            </a:r>
            <a:endParaRPr lang="fa-IR" sz="2000" dirty="0" smtClean="0">
              <a:solidFill>
                <a:srgbClr val="FF0000"/>
              </a:solidFill>
              <a:cs typeface="B Homa" panose="00000400000000000000" pitchFamily="2" charset="-78"/>
            </a:endParaRPr>
          </a:p>
          <a:p>
            <a:pPr algn="r" rtl="1"/>
            <a:r>
              <a:rPr lang="fa-IR" sz="2000" dirty="0" smtClean="0">
                <a:solidFill>
                  <a:srgbClr val="FF0000"/>
                </a:solidFill>
                <a:cs typeface="B Homa" panose="00000400000000000000" pitchFamily="2" charset="-78"/>
              </a:rPr>
              <a:t>3</a:t>
            </a:r>
            <a:r>
              <a:rPr lang="fa-IR" sz="2000" dirty="0" smtClean="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solidFill>
                  <a:srgbClr val="FF0000"/>
                </a:solidFill>
                <a:cs typeface="B Homa" panose="00000400000000000000" pitchFamily="2" charset="-78"/>
              </a:rPr>
              <a:t> </a:t>
            </a:r>
            <a:r>
              <a:rPr lang="fa-IR" sz="2000" dirty="0">
                <a:solidFill>
                  <a:srgbClr val="FF0000"/>
                </a:solidFill>
                <a:cs typeface="B Homa" panose="00000400000000000000" pitchFamily="2" charset="-78"/>
              </a:rPr>
              <a:t>جداسازي و استفاده از محفظه ها </a:t>
            </a:r>
            <a:endParaRPr lang="fa-IR" sz="2000" dirty="0" smtClean="0">
              <a:solidFill>
                <a:srgbClr val="FF0000"/>
              </a:solidFill>
              <a:cs typeface="B Homa" panose="00000400000000000000" pitchFamily="2" charset="-78"/>
            </a:endParaRPr>
          </a:p>
          <a:p>
            <a:pPr lvl="0" algn="r" rtl="1"/>
            <a:r>
              <a:rPr lang="fa-IR" sz="2000" dirty="0" smtClean="0">
                <a:solidFill>
                  <a:srgbClr val="FF0000"/>
                </a:solidFill>
                <a:cs typeface="B Homa" panose="00000400000000000000" pitchFamily="2" charset="-78"/>
              </a:rPr>
              <a:t>4</a:t>
            </a:r>
            <a:r>
              <a:rPr lang="fa-IR" sz="2000" dirty="0" smtClean="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solidFill>
                  <a:srgbClr val="FF0000"/>
                </a:solidFill>
                <a:cs typeface="B Homa" panose="00000400000000000000" pitchFamily="2" charset="-78"/>
              </a:rPr>
              <a:t> تهويه</a:t>
            </a:r>
          </a:p>
        </p:txBody>
      </p:sp>
      <p:sp>
        <p:nvSpPr>
          <p:cNvPr id="5" name="Rectangle 4"/>
          <p:cNvSpPr/>
          <p:nvPr/>
        </p:nvSpPr>
        <p:spPr>
          <a:xfrm>
            <a:off x="1107582" y="2947709"/>
            <a:ext cx="8731875" cy="3539430"/>
          </a:xfrm>
          <a:prstGeom prst="rect">
            <a:avLst/>
          </a:prstGeom>
        </p:spPr>
        <p:txBody>
          <a:bodyPr wrap="square">
            <a:spAutoFit/>
          </a:bodyPr>
          <a:lstStyle/>
          <a:p>
            <a:pPr algn="r" rtl="1"/>
            <a:r>
              <a:rPr lang="fa-IR" sz="2000" dirty="0" smtClean="0">
                <a:cs typeface="B Titr" panose="00000700000000000000" pitchFamily="2" charset="-78"/>
              </a:rPr>
              <a:t>1-1)روش </a:t>
            </a:r>
            <a:r>
              <a:rPr lang="fa-IR" sz="2000" dirty="0">
                <a:cs typeface="B Titr" panose="00000700000000000000" pitchFamily="2" charset="-78"/>
              </a:rPr>
              <a:t>های جايگزيني </a:t>
            </a:r>
            <a:r>
              <a:rPr lang="fa-IR" sz="2000" dirty="0" smtClean="0">
                <a:cs typeface="B Titr" panose="00000700000000000000" pitchFamily="2" charset="-78"/>
              </a:rPr>
              <a:t>مواد</a:t>
            </a:r>
          </a:p>
          <a:p>
            <a:pPr algn="r" rtl="1"/>
            <a:r>
              <a:rPr lang="fa-IR" dirty="0" smtClean="0"/>
              <a:t> </a:t>
            </a:r>
            <a:r>
              <a:rPr lang="fa-IR" sz="2000" dirty="0">
                <a:cs typeface="B Homa" panose="00000400000000000000" pitchFamily="2" charset="-78"/>
              </a:rPr>
              <a:t>بهترين راه جلوگيري ازتماس با سيليس جايگزين كردن آن با موادي با خاصيت مشابه </a:t>
            </a:r>
            <a:r>
              <a:rPr lang="fa-IR" sz="2000" dirty="0" smtClean="0">
                <a:cs typeface="B Homa" panose="00000400000000000000" pitchFamily="2" charset="-78"/>
              </a:rPr>
              <a:t>ولي بي </a:t>
            </a:r>
            <a:r>
              <a:rPr lang="fa-IR" sz="2000" dirty="0">
                <a:cs typeface="B Homa" panose="00000400000000000000" pitchFamily="2" charset="-78"/>
              </a:rPr>
              <a:t>خطر يا كم خطر مي باشد. </a:t>
            </a:r>
            <a:endParaRPr lang="fa-IR" sz="2000" dirty="0" smtClean="0">
              <a:cs typeface="B Homa" panose="00000400000000000000" pitchFamily="2" charset="-78"/>
            </a:endParaRPr>
          </a:p>
          <a:p>
            <a:pPr algn="r" rtl="1"/>
            <a:r>
              <a:rPr lang="fa-IR" sz="2000" dirty="0" smtClean="0">
                <a:cs typeface="B Homa" panose="00000400000000000000" pitchFamily="2" charset="-78"/>
              </a:rPr>
              <a:t> </a:t>
            </a:r>
            <a:r>
              <a:rPr lang="fa-IR" sz="2000" dirty="0">
                <a:cs typeface="B Homa" panose="00000400000000000000" pitchFamily="2" charset="-78"/>
              </a:rPr>
              <a:t>به جاي استفاده ازسيليس درعمليات </a:t>
            </a:r>
            <a:r>
              <a:rPr lang="fa-IR" sz="2000" dirty="0" smtClean="0">
                <a:cs typeface="B Homa" panose="00000400000000000000" pitchFamily="2" charset="-78"/>
              </a:rPr>
              <a:t>سندبلاستينگ(ماسه </a:t>
            </a:r>
            <a:r>
              <a:rPr lang="fa-IR" sz="2000" dirty="0">
                <a:cs typeface="B Homa" panose="00000400000000000000" pitchFamily="2" charset="-78"/>
              </a:rPr>
              <a:t>پاشي يا شن </a:t>
            </a:r>
            <a:r>
              <a:rPr lang="fa-IR" sz="2000" dirty="0" smtClean="0">
                <a:cs typeface="B Homa" panose="00000400000000000000" pitchFamily="2" charset="-78"/>
              </a:rPr>
              <a:t>پاشي )ميتوان </a:t>
            </a:r>
            <a:r>
              <a:rPr lang="fa-IR" sz="2000" dirty="0">
                <a:cs typeface="B Homa" panose="00000400000000000000" pitchFamily="2" charset="-78"/>
              </a:rPr>
              <a:t>ازخرده فلز يا آلومينا، انواع سبوس </a:t>
            </a:r>
            <a:r>
              <a:rPr lang="fa-IR" sz="2000" dirty="0" smtClean="0">
                <a:cs typeface="B Homa" panose="00000400000000000000" pitchFamily="2" charset="-78"/>
              </a:rPr>
              <a:t>غلات</a:t>
            </a:r>
            <a:r>
              <a:rPr lang="fa-IR" sz="2000" dirty="0">
                <a:cs typeface="B Homa" panose="00000400000000000000" pitchFamily="2" charset="-78"/>
              </a:rPr>
              <a:t>، خاک اره، خرده هاي چوب گردو، خرده هاي پوست گردوو بادام و.. . استفاده نمود. </a:t>
            </a:r>
            <a:endParaRPr lang="fa-IR" sz="2000" dirty="0" smtClean="0">
              <a:cs typeface="B Homa" panose="00000400000000000000" pitchFamily="2" charset="-78"/>
            </a:endParaRPr>
          </a:p>
          <a:p>
            <a:pPr algn="r" rtl="1"/>
            <a:r>
              <a:rPr lang="fa-IR" sz="2000" dirty="0" smtClean="0">
                <a:cs typeface="B Homa" panose="00000400000000000000" pitchFamily="2" charset="-78"/>
              </a:rPr>
              <a:t> </a:t>
            </a:r>
            <a:r>
              <a:rPr lang="fa-IR" sz="2000" dirty="0">
                <a:cs typeface="B Homa" panose="00000400000000000000" pitchFamily="2" charset="-78"/>
              </a:rPr>
              <a:t>به جاي استفاده ازصفحه هاي سنگ سمباده محتوي سيليس ميتوان از صفحه هاي حاوي اكسيدآلومينيوم استفاده نمود. </a:t>
            </a:r>
            <a:endParaRPr lang="fa-IR" sz="2000" dirty="0" smtClean="0">
              <a:cs typeface="B Homa" panose="00000400000000000000" pitchFamily="2" charset="-78"/>
            </a:endParaRPr>
          </a:p>
          <a:p>
            <a:pPr algn="r" rtl="1"/>
            <a:r>
              <a:rPr lang="fa-IR" sz="2000" dirty="0" smtClean="0">
                <a:cs typeface="B Homa" panose="00000400000000000000" pitchFamily="2" charset="-78"/>
              </a:rPr>
              <a:t> </a:t>
            </a:r>
            <a:r>
              <a:rPr lang="fa-IR" sz="2000" dirty="0">
                <a:cs typeface="B Homa" panose="00000400000000000000" pitchFamily="2" charset="-78"/>
              </a:rPr>
              <a:t>در پاره اي ازموارد به جاي عمليات </a:t>
            </a:r>
            <a:r>
              <a:rPr lang="fa-IR" sz="2000" dirty="0" smtClean="0">
                <a:cs typeface="B Homa" panose="00000400000000000000" pitchFamily="2" charset="-78"/>
              </a:rPr>
              <a:t>سندبلاستينگ (شن پاشي) </a:t>
            </a:r>
            <a:r>
              <a:rPr lang="fa-IR" sz="2000" dirty="0">
                <a:cs typeface="B Homa" panose="00000400000000000000" pitchFamily="2" charset="-78"/>
              </a:rPr>
              <a:t>ميتوان ازعمليات شات </a:t>
            </a:r>
            <a:r>
              <a:rPr lang="fa-IR" sz="2000" dirty="0" smtClean="0">
                <a:cs typeface="B Homa" panose="00000400000000000000" pitchFamily="2" charset="-78"/>
              </a:rPr>
              <a:t>بللستينگ (ساچمه پاشي) </a:t>
            </a:r>
            <a:r>
              <a:rPr lang="fa-IR" sz="2000" dirty="0">
                <a:cs typeface="B Homa" panose="00000400000000000000" pitchFamily="2" charset="-78"/>
              </a:rPr>
              <a:t>يا ابرسيوبالستينگ </a:t>
            </a:r>
            <a:r>
              <a:rPr lang="fa-IR" sz="2000" dirty="0" smtClean="0">
                <a:cs typeface="B Homa" panose="00000400000000000000" pitchFamily="2" charset="-78"/>
              </a:rPr>
              <a:t>(ساينده پاشي) </a:t>
            </a:r>
            <a:r>
              <a:rPr lang="fa-IR" sz="2000" dirty="0">
                <a:cs typeface="B Homa" panose="00000400000000000000" pitchFamily="2" charset="-78"/>
              </a:rPr>
              <a:t>استفاده نمود</a:t>
            </a:r>
            <a:r>
              <a:rPr lang="fa-IR" sz="2000" dirty="0" smtClean="0">
                <a:cs typeface="B Homa" panose="00000400000000000000" pitchFamily="2" charset="-78"/>
              </a:rPr>
              <a:t>.</a:t>
            </a:r>
          </a:p>
          <a:p>
            <a:pPr algn="r" rtl="1"/>
            <a:r>
              <a:rPr lang="fa-IR" sz="2000" dirty="0" smtClean="0">
                <a:cs typeface="B Homa" panose="00000400000000000000" pitchFamily="2" charset="-78"/>
              </a:rPr>
              <a:t> </a:t>
            </a:r>
            <a:r>
              <a:rPr lang="fa-IR" sz="2000" dirty="0">
                <a:cs typeface="B Homa" panose="00000400000000000000" pitchFamily="2" charset="-78"/>
              </a:rPr>
              <a:t> به جاي استفاده ازآجرحاوي سيليس ميتوان از آجرهاي حاوي اكسيد آلومينيوم استفاده نمود. </a:t>
            </a:r>
            <a:endParaRPr lang="en-US" sz="2000" dirty="0">
              <a:cs typeface="B Homa" panose="00000400000000000000" pitchFamily="2" charset="-78"/>
            </a:endParaRPr>
          </a:p>
        </p:txBody>
      </p:sp>
    </p:spTree>
    <p:extLst>
      <p:ext uri="{BB962C8B-B14F-4D97-AF65-F5344CB8AC3E}">
        <p14:creationId xmlns:p14="http://schemas.microsoft.com/office/powerpoint/2010/main" val="3385721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08852" y="3928055"/>
            <a:ext cx="7340957" cy="2005677"/>
          </a:xfrm>
          <a:prstGeom prst="rect">
            <a:avLst/>
          </a:prstGeom>
          <a:noFill/>
        </p:spPr>
        <p:txBody>
          <a:bodyPr wrap="square" rtlCol="0">
            <a:spAutoFit/>
          </a:bodyPr>
          <a:lstStyle/>
          <a:p>
            <a:pPr algn="ctr" rtl="1"/>
            <a:endParaRPr lang="fa-IR" sz="4000" dirty="0" smtClean="0">
              <a:solidFill>
                <a:srgbClr val="2E83C3"/>
              </a:solidFill>
              <a:cs typeface="B Titr" panose="00000700000000000000" pitchFamily="2" charset="-78"/>
            </a:endParaRPr>
          </a:p>
          <a:p>
            <a:pPr algn="ctr" defTabSz="457200" rtl="1">
              <a:spcBef>
                <a:spcPts val="1000"/>
              </a:spcBef>
              <a:buClr>
                <a:srgbClr val="5FCBEF"/>
              </a:buClr>
              <a:buSzPct val="80000"/>
            </a:pPr>
            <a:r>
              <a:rPr lang="fa-IR" sz="3600" b="1" dirty="0" smtClean="0">
                <a:solidFill>
                  <a:srgbClr val="0070C0"/>
                </a:solidFill>
              </a:rPr>
              <a:t>ویژه </a:t>
            </a:r>
            <a:r>
              <a:rPr lang="ar-SA" sz="3600" b="1" dirty="0" smtClean="0">
                <a:solidFill>
                  <a:srgbClr val="0070C0"/>
                </a:solidFill>
              </a:rPr>
              <a:t>كارگران</a:t>
            </a:r>
            <a:r>
              <a:rPr lang="fa-IR" sz="3600" b="1" dirty="0" smtClean="0">
                <a:solidFill>
                  <a:srgbClr val="0070C0"/>
                </a:solidFill>
              </a:rPr>
              <a:t> صنایع دارای سیلیس</a:t>
            </a:r>
            <a:endParaRPr lang="fa-IR" sz="3600" b="1" dirty="0" smtClean="0">
              <a:solidFill>
                <a:srgbClr val="2E83C3"/>
              </a:solidFill>
              <a:cs typeface="B Titr" panose="00000700000000000000" pitchFamily="2" charset="-78"/>
            </a:endParaRPr>
          </a:p>
          <a:p>
            <a:pPr algn="ctr" rtl="1"/>
            <a:endParaRPr lang="fa-IR" sz="4000" dirty="0">
              <a:solidFill>
                <a:prstClr val="black"/>
              </a:solidFill>
              <a:cs typeface="B Titr" panose="00000700000000000000" pitchFamily="2" charset="-78"/>
            </a:endParaRPr>
          </a:p>
        </p:txBody>
      </p:sp>
      <p:sp>
        <p:nvSpPr>
          <p:cNvPr id="7" name="Subtitle 2"/>
          <p:cNvSpPr>
            <a:spLocks noGrp="1"/>
          </p:cNvSpPr>
          <p:nvPr>
            <p:ph type="subTitle" idx="1"/>
          </p:nvPr>
        </p:nvSpPr>
        <p:spPr>
          <a:xfrm>
            <a:off x="1103244" y="5177306"/>
            <a:ext cx="7546565" cy="1133341"/>
          </a:xfrm>
        </p:spPr>
        <p:txBody>
          <a:bodyPr>
            <a:normAutofit fontScale="70000" lnSpcReduction="20000"/>
          </a:bodyPr>
          <a:lstStyle/>
          <a:p>
            <a:pPr lvl="0" algn="ctr" defTabSz="914400" rtl="1">
              <a:spcBef>
                <a:spcPts val="0"/>
              </a:spcBef>
              <a:buClrTx/>
              <a:buSzTx/>
            </a:pPr>
            <a:endParaRPr lang="en-US" sz="2000" cap="all" dirty="0" smtClean="0">
              <a:ln w="3175" cmpd="sng">
                <a:noFill/>
              </a:ln>
              <a:solidFill>
                <a:srgbClr val="00B050"/>
              </a:solidFill>
              <a:latin typeface="Arial" panose="020B0604020202020204" pitchFamily="34" charset="0"/>
            </a:endParaRPr>
          </a:p>
          <a:p>
            <a:pPr algn="ctr" defTabSz="914400" rtl="1">
              <a:spcBef>
                <a:spcPts val="0"/>
              </a:spcBef>
              <a:buClrTx/>
              <a:buSzTx/>
            </a:pPr>
            <a:endParaRPr lang="fa-IR" sz="2000" b="1" cap="all" dirty="0" smtClean="0">
              <a:ln w="3175" cmpd="sng">
                <a:noFill/>
              </a:ln>
              <a:solidFill>
                <a:srgbClr val="00B050"/>
              </a:solidFill>
              <a:latin typeface="Arial" panose="020B0604020202020204" pitchFamily="34" charset="0"/>
            </a:endParaRPr>
          </a:p>
          <a:p>
            <a:pPr algn="ctr" defTabSz="914400" rtl="1">
              <a:spcBef>
                <a:spcPts val="0"/>
              </a:spcBef>
              <a:buClrTx/>
              <a:buSzTx/>
            </a:pPr>
            <a:r>
              <a:rPr lang="fa-IR" sz="2000" b="1" cap="all" dirty="0" smtClean="0">
                <a:ln w="3175" cmpd="sng">
                  <a:noFill/>
                </a:ln>
                <a:solidFill>
                  <a:srgbClr val="00B050"/>
                </a:solidFill>
                <a:latin typeface="Arial" panose="020B0604020202020204" pitchFamily="34" charset="0"/>
              </a:rPr>
              <a:t>مرکز </a:t>
            </a:r>
            <a:r>
              <a:rPr lang="fa-IR" sz="2000" b="1" cap="all" dirty="0">
                <a:ln w="3175" cmpd="sng">
                  <a:noFill/>
                </a:ln>
                <a:solidFill>
                  <a:srgbClr val="00B050"/>
                </a:solidFill>
                <a:latin typeface="Arial" panose="020B0604020202020204" pitchFamily="34" charset="0"/>
              </a:rPr>
              <a:t>بهداشت </a:t>
            </a:r>
            <a:r>
              <a:rPr lang="fa-IR" sz="2000" b="1" cap="all" dirty="0" smtClean="0">
                <a:ln w="3175" cmpd="sng">
                  <a:noFill/>
                </a:ln>
                <a:solidFill>
                  <a:srgbClr val="00B050"/>
                </a:solidFill>
                <a:latin typeface="Arial" panose="020B0604020202020204" pitchFamily="34" charset="0"/>
              </a:rPr>
              <a:t>شماره ذو </a:t>
            </a:r>
            <a:r>
              <a:rPr lang="fa-IR" sz="2000" b="1" cap="all" dirty="0">
                <a:ln w="3175" cmpd="sng">
                  <a:noFill/>
                </a:ln>
                <a:solidFill>
                  <a:srgbClr val="00B050"/>
                </a:solidFill>
                <a:latin typeface="Arial" panose="020B0604020202020204" pitchFamily="34" charset="0"/>
              </a:rPr>
              <a:t>شهرستان قم</a:t>
            </a:r>
            <a:endParaRPr lang="en-US" sz="2000" b="1" dirty="0">
              <a:solidFill>
                <a:srgbClr val="00B050"/>
              </a:solidFill>
              <a:cs typeface="B Titr" panose="00000700000000000000" pitchFamily="2" charset="-78"/>
            </a:endParaRPr>
          </a:p>
          <a:p>
            <a:pPr lvl="0" algn="ctr" defTabSz="914400" rtl="1">
              <a:spcBef>
                <a:spcPts val="0"/>
              </a:spcBef>
              <a:buClrTx/>
              <a:buSzTx/>
            </a:pPr>
            <a:endParaRPr lang="en-US" sz="2000" b="1" cap="all" dirty="0">
              <a:ln w="3175" cmpd="sng">
                <a:noFill/>
              </a:ln>
              <a:solidFill>
                <a:srgbClr val="00B050"/>
              </a:solidFill>
              <a:latin typeface="Arial" panose="020B0604020202020204" pitchFamily="34" charset="0"/>
            </a:endParaRPr>
          </a:p>
          <a:p>
            <a:pPr lvl="0" algn="ctr" defTabSz="914400" rtl="1">
              <a:spcBef>
                <a:spcPts val="0"/>
              </a:spcBef>
              <a:buClrTx/>
              <a:buSzTx/>
            </a:pPr>
            <a:endParaRPr lang="en-US" sz="2000" b="1" cap="all" dirty="0">
              <a:ln w="3175" cmpd="sng">
                <a:noFill/>
              </a:ln>
              <a:solidFill>
                <a:srgbClr val="00B050"/>
              </a:solidFill>
              <a:latin typeface="Arial" panose="020B0604020202020204" pitchFamily="34" charset="0"/>
            </a:endParaRPr>
          </a:p>
          <a:p>
            <a:pPr lvl="0" algn="ctr" defTabSz="914400" rtl="1">
              <a:spcBef>
                <a:spcPts val="0"/>
              </a:spcBef>
              <a:buClrTx/>
              <a:buSzTx/>
            </a:pPr>
            <a:r>
              <a:rPr lang="fa-IR" sz="2000" b="1" cap="all" dirty="0" smtClean="0">
                <a:ln w="3175" cmpd="sng">
                  <a:noFill/>
                </a:ln>
                <a:solidFill>
                  <a:srgbClr val="00B050"/>
                </a:solidFill>
                <a:latin typeface="Arial" panose="020B0604020202020204" pitchFamily="34" charset="0"/>
              </a:rPr>
              <a:t>واحد </a:t>
            </a:r>
            <a:r>
              <a:rPr lang="fa-IR" sz="2000" b="1" cap="all" dirty="0" smtClean="0">
                <a:ln w="3175" cmpd="sng">
                  <a:noFill/>
                </a:ln>
                <a:solidFill>
                  <a:srgbClr val="00B050"/>
                </a:solidFill>
                <a:latin typeface="Arial" panose="020B0604020202020204" pitchFamily="34" charset="0"/>
              </a:rPr>
              <a:t>بهداشت </a:t>
            </a:r>
            <a:r>
              <a:rPr lang="fa-IR" sz="2000" b="1" cap="all" dirty="0">
                <a:ln w="3175" cmpd="sng">
                  <a:noFill/>
                </a:ln>
                <a:solidFill>
                  <a:srgbClr val="00B050"/>
                </a:solidFill>
                <a:latin typeface="Arial" panose="020B0604020202020204" pitchFamily="34" charset="0"/>
              </a:rPr>
              <a:t>حرفه </a:t>
            </a:r>
            <a:r>
              <a:rPr lang="fa-IR" sz="2000" b="1" cap="all" dirty="0" smtClean="0">
                <a:ln w="3175" cmpd="sng">
                  <a:noFill/>
                </a:ln>
                <a:solidFill>
                  <a:srgbClr val="00B050"/>
                </a:solidFill>
                <a:latin typeface="Arial" panose="020B0604020202020204" pitchFamily="34" charset="0"/>
              </a:rPr>
              <a:t>ای</a:t>
            </a:r>
          </a:p>
          <a:p>
            <a:pPr lvl="0" algn="ctr" defTabSz="914400" rtl="1">
              <a:spcBef>
                <a:spcPts val="0"/>
              </a:spcBef>
              <a:buClrTx/>
              <a:buSzTx/>
            </a:pPr>
            <a:endParaRPr lang="en-US" b="1" dirty="0">
              <a:solidFill>
                <a:srgbClr val="0070C0"/>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4662152"/>
          </a:xfrm>
          <a:prstGeom prst="rect">
            <a:avLst/>
          </a:prstGeom>
        </p:spPr>
      </p:pic>
    </p:spTree>
    <p:extLst>
      <p:ext uri="{BB962C8B-B14F-4D97-AF65-F5344CB8AC3E}">
        <p14:creationId xmlns:p14="http://schemas.microsoft.com/office/powerpoint/2010/main" val="3259950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0310" y="1312297"/>
            <a:ext cx="9105364" cy="1754326"/>
          </a:xfrm>
          <a:prstGeom prst="rect">
            <a:avLst/>
          </a:prstGeom>
        </p:spPr>
        <p:txBody>
          <a:bodyPr wrap="square">
            <a:spAutoFit/>
          </a:bodyPr>
          <a:lstStyle/>
          <a:p>
            <a:pPr algn="r" rtl="1"/>
            <a:r>
              <a:rPr lang="fa-IR" sz="2000" dirty="0" smtClean="0">
                <a:cs typeface="B Titr" panose="00000700000000000000" pitchFamily="2" charset="-78"/>
              </a:rPr>
              <a:t>1-2)تغيير </a:t>
            </a:r>
            <a:r>
              <a:rPr lang="fa-IR" sz="2000" dirty="0">
                <a:cs typeface="B Titr" panose="00000700000000000000" pitchFamily="2" charset="-78"/>
              </a:rPr>
              <a:t>در فرايند كاری </a:t>
            </a:r>
            <a:endParaRPr lang="fa-IR" sz="2000" dirty="0" smtClean="0">
              <a:cs typeface="B Titr" panose="00000700000000000000" pitchFamily="2" charset="-78"/>
            </a:endParaRPr>
          </a:p>
          <a:p>
            <a:pPr algn="r" rtl="1"/>
            <a:endParaRPr lang="fa-IR" sz="2400" dirty="0" smtClean="0">
              <a:cs typeface="B Titr" panose="00000700000000000000" pitchFamily="2" charset="-78"/>
            </a:endParaRPr>
          </a:p>
          <a:p>
            <a:pPr algn="r" rtl="1"/>
            <a:r>
              <a:rPr lang="fa-IR" sz="2000" dirty="0" smtClean="0">
                <a:cs typeface="B Homa" panose="00000400000000000000" pitchFamily="2" charset="-78"/>
              </a:rPr>
              <a:t>با استفاده </a:t>
            </a:r>
            <a:r>
              <a:rPr lang="fa-IR" sz="2000" dirty="0">
                <a:cs typeface="B Homa" panose="00000400000000000000" pitchFamily="2" charset="-78"/>
              </a:rPr>
              <a:t>ازروش هاي </a:t>
            </a:r>
            <a:r>
              <a:rPr lang="fa-IR" sz="2000" dirty="0" smtClean="0">
                <a:cs typeface="B Homa" panose="00000400000000000000" pitchFamily="2" charset="-78"/>
              </a:rPr>
              <a:t>تر و </a:t>
            </a:r>
            <a:r>
              <a:rPr lang="fa-IR" sz="2000" dirty="0">
                <a:cs typeface="B Homa" panose="00000400000000000000" pitchFamily="2" charset="-78"/>
              </a:rPr>
              <a:t>سيستم مداربسته آب پاش در دستگاه هاي مولد سيليس </a:t>
            </a:r>
            <a:r>
              <a:rPr lang="fa-IR" sz="2000" dirty="0" smtClean="0">
                <a:cs typeface="B Homa" panose="00000400000000000000" pitchFamily="2" charset="-78"/>
              </a:rPr>
              <a:t>مثل دستگاه </a:t>
            </a:r>
            <a:r>
              <a:rPr lang="fa-IR" sz="2000" dirty="0">
                <a:cs typeface="B Homa" panose="00000400000000000000" pitchFamily="2" charset="-78"/>
              </a:rPr>
              <a:t>مته، دستگاه برش، دستگاه اره، </a:t>
            </a:r>
            <a:r>
              <a:rPr lang="fa-IR" sz="2000" dirty="0" smtClean="0">
                <a:cs typeface="B Homa" panose="00000400000000000000" pitchFamily="2" charset="-78"/>
              </a:rPr>
              <a:t>دستگاه سايش </a:t>
            </a:r>
            <a:r>
              <a:rPr lang="fa-IR" sz="2000" dirty="0">
                <a:cs typeface="B Homa" panose="00000400000000000000" pitchFamily="2" charset="-78"/>
              </a:rPr>
              <a:t>، </a:t>
            </a:r>
            <a:r>
              <a:rPr lang="fa-IR" sz="2000" dirty="0" smtClean="0">
                <a:cs typeface="B Homa" panose="00000400000000000000" pitchFamily="2" charset="-78"/>
              </a:rPr>
              <a:t>دستگاه چكش بادي ميتوان </a:t>
            </a:r>
            <a:r>
              <a:rPr lang="fa-IR" sz="2000" dirty="0">
                <a:cs typeface="B Homa" panose="00000400000000000000" pitchFamily="2" charset="-78"/>
              </a:rPr>
              <a:t>ازورود </a:t>
            </a:r>
            <a:r>
              <a:rPr lang="fa-IR" sz="2000" dirty="0" smtClean="0">
                <a:cs typeface="B Homa" panose="00000400000000000000" pitchFamily="2" charset="-78"/>
              </a:rPr>
              <a:t>گرد </a:t>
            </a:r>
            <a:r>
              <a:rPr lang="fa-IR" sz="2000" dirty="0">
                <a:cs typeface="B Homa" panose="00000400000000000000" pitchFamily="2" charset="-78"/>
              </a:rPr>
              <a:t>و غبارسيليس به محيط كارجلوگيري نمود. </a:t>
            </a:r>
            <a:endParaRPr lang="en-US" sz="2000" dirty="0">
              <a:cs typeface="B Homa" panose="00000400000000000000" pitchFamily="2" charset="-78"/>
            </a:endParaRPr>
          </a:p>
        </p:txBody>
      </p:sp>
      <p:sp>
        <p:nvSpPr>
          <p:cNvPr id="5" name="Rectangle 4"/>
          <p:cNvSpPr/>
          <p:nvPr/>
        </p:nvSpPr>
        <p:spPr>
          <a:xfrm>
            <a:off x="1403798" y="3469405"/>
            <a:ext cx="8731876" cy="2062103"/>
          </a:xfrm>
          <a:prstGeom prst="rect">
            <a:avLst/>
          </a:prstGeom>
        </p:spPr>
        <p:txBody>
          <a:bodyPr wrap="square">
            <a:spAutoFit/>
          </a:bodyPr>
          <a:lstStyle/>
          <a:p>
            <a:pPr algn="r" rtl="1"/>
            <a:r>
              <a:rPr lang="fa-IR" sz="2000" dirty="0" smtClean="0">
                <a:cs typeface="B Titr" panose="00000700000000000000" pitchFamily="2" charset="-78"/>
              </a:rPr>
              <a:t>1-3)جداسازی </a:t>
            </a:r>
            <a:r>
              <a:rPr lang="fa-IR" sz="2000" dirty="0">
                <a:cs typeface="B Titr" panose="00000700000000000000" pitchFamily="2" charset="-78"/>
              </a:rPr>
              <a:t>و استفاده از محفظه </a:t>
            </a:r>
            <a:r>
              <a:rPr lang="fa-IR" sz="2000" dirty="0" smtClean="0">
                <a:cs typeface="B Titr" panose="00000700000000000000" pitchFamily="2" charset="-78"/>
              </a:rPr>
              <a:t>ها</a:t>
            </a:r>
          </a:p>
          <a:p>
            <a:pPr algn="r" rtl="1"/>
            <a:endParaRPr lang="fa-IR" sz="2400" dirty="0" smtClean="0">
              <a:cs typeface="B Titr" panose="00000700000000000000" pitchFamily="2" charset="-78"/>
            </a:endParaRPr>
          </a:p>
          <a:p>
            <a:pPr algn="r" rtl="1"/>
            <a:r>
              <a:rPr lang="fa-IR" dirty="0" smtClean="0"/>
              <a:t> </a:t>
            </a:r>
            <a:r>
              <a:rPr lang="fa-IR" sz="2000" dirty="0">
                <a:cs typeface="B Homa" panose="00000400000000000000" pitchFamily="2" charset="-78"/>
              </a:rPr>
              <a:t>روش هاي جداسازي ومحفظه </a:t>
            </a:r>
            <a:r>
              <a:rPr lang="fa-IR" sz="2000" dirty="0" smtClean="0">
                <a:cs typeface="B Homa" panose="00000400000000000000" pitchFamily="2" charset="-78"/>
              </a:rPr>
              <a:t>سازي يكي </a:t>
            </a:r>
            <a:r>
              <a:rPr lang="fa-IR" sz="2000" dirty="0">
                <a:cs typeface="B Homa" panose="00000400000000000000" pitchFamily="2" charset="-78"/>
              </a:rPr>
              <a:t>از روش </a:t>
            </a:r>
            <a:r>
              <a:rPr lang="fa-IR" sz="2000" dirty="0" smtClean="0">
                <a:cs typeface="B Homa" panose="00000400000000000000" pitchFamily="2" charset="-78"/>
              </a:rPr>
              <a:t>هاي كنترلي مهندسي مي باشد كه درموارد </a:t>
            </a:r>
            <a:r>
              <a:rPr lang="fa-IR" sz="2000" dirty="0">
                <a:cs typeface="B Homa" panose="00000400000000000000" pitchFamily="2" charset="-78"/>
              </a:rPr>
              <a:t>ضروري و عملياتي كه گرد وغبارسيليس به صورت عمومي قابل كنترل </a:t>
            </a:r>
            <a:r>
              <a:rPr lang="fa-IR" sz="2000" dirty="0" smtClean="0">
                <a:cs typeface="B Homa" panose="00000400000000000000" pitchFamily="2" charset="-78"/>
              </a:rPr>
              <a:t>نباشد مورد استفاده </a:t>
            </a:r>
            <a:r>
              <a:rPr lang="fa-IR" sz="2000" dirty="0">
                <a:cs typeface="B Homa" panose="00000400000000000000" pitchFamily="2" charset="-78"/>
              </a:rPr>
              <a:t>قرار </a:t>
            </a:r>
            <a:r>
              <a:rPr lang="fa-IR" sz="2000" dirty="0" smtClean="0">
                <a:cs typeface="B Homa" panose="00000400000000000000" pitchFamily="2" charset="-78"/>
              </a:rPr>
              <a:t>مي </a:t>
            </a:r>
            <a:r>
              <a:rPr lang="fa-IR" sz="2000" dirty="0">
                <a:cs typeface="B Homa" panose="00000400000000000000" pitchFamily="2" charset="-78"/>
              </a:rPr>
              <a:t>گيرد. مثل محفظه هاي عمليات </a:t>
            </a:r>
            <a:r>
              <a:rPr lang="fa-IR" sz="2000" dirty="0" smtClean="0">
                <a:cs typeface="B Homa" panose="00000400000000000000" pitchFamily="2" charset="-78"/>
              </a:rPr>
              <a:t>سندبلاستينگ </a:t>
            </a:r>
            <a:r>
              <a:rPr lang="fa-IR" sz="2000" dirty="0">
                <a:cs typeface="B Homa" panose="00000400000000000000" pitchFamily="2" charset="-78"/>
              </a:rPr>
              <a:t>كه فعاليت با استفاده ازهودهاي </a:t>
            </a:r>
            <a:r>
              <a:rPr lang="fa-IR" sz="2000" dirty="0" smtClean="0">
                <a:cs typeface="B Homa" panose="00000400000000000000" pitchFamily="2" charset="-78"/>
              </a:rPr>
              <a:t>دستكشدار و </a:t>
            </a:r>
            <a:r>
              <a:rPr lang="fa-IR" sz="2000" dirty="0">
                <a:cs typeface="B Homa" panose="00000400000000000000" pitchFamily="2" charset="-78"/>
              </a:rPr>
              <a:t>يا </a:t>
            </a:r>
            <a:r>
              <a:rPr lang="fa-IR" sz="2000" dirty="0" smtClean="0">
                <a:cs typeface="B Homa" panose="00000400000000000000" pitchFamily="2" charset="-78"/>
              </a:rPr>
              <a:t>اتاقک </a:t>
            </a:r>
            <a:r>
              <a:rPr lang="fa-IR" sz="2000" dirty="0">
                <a:cs typeface="B Homa" panose="00000400000000000000" pitchFamily="2" charset="-78"/>
              </a:rPr>
              <a:t>هاي بزرگ </a:t>
            </a:r>
            <a:r>
              <a:rPr lang="fa-IR" sz="2000" dirty="0" smtClean="0">
                <a:cs typeface="B Homa" panose="00000400000000000000" pitchFamily="2" charset="-78"/>
              </a:rPr>
              <a:t>مجهز به </a:t>
            </a:r>
            <a:r>
              <a:rPr lang="fa-IR" sz="2000" dirty="0">
                <a:cs typeface="B Homa" panose="00000400000000000000" pitchFamily="2" charset="-78"/>
              </a:rPr>
              <a:t>تهويه مناسب با استفاده ازماسک كامل صورت انجام مي گيرد.</a:t>
            </a:r>
            <a:endParaRPr lang="en-US" sz="2000" dirty="0">
              <a:cs typeface="B Homa" panose="00000400000000000000" pitchFamily="2" charset="-78"/>
            </a:endParaRPr>
          </a:p>
        </p:txBody>
      </p:sp>
    </p:spTree>
    <p:extLst>
      <p:ext uri="{BB962C8B-B14F-4D97-AF65-F5344CB8AC3E}">
        <p14:creationId xmlns:p14="http://schemas.microsoft.com/office/powerpoint/2010/main" val="41796463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691827" y="476517"/>
            <a:ext cx="1199367" cy="400110"/>
          </a:xfrm>
          <a:prstGeom prst="rect">
            <a:avLst/>
          </a:prstGeom>
          <a:noFill/>
        </p:spPr>
        <p:txBody>
          <a:bodyPr wrap="none" rtlCol="0">
            <a:spAutoFit/>
          </a:bodyPr>
          <a:lstStyle/>
          <a:p>
            <a:r>
              <a:rPr lang="fa-IR" sz="2000" dirty="0" smtClean="0">
                <a:cs typeface="B Titr" panose="00000700000000000000" pitchFamily="2" charset="-78"/>
              </a:rPr>
              <a:t>1-4)تهویه</a:t>
            </a:r>
            <a:endParaRPr lang="en-US" sz="2000" dirty="0">
              <a:cs typeface="B Titr" panose="00000700000000000000" pitchFamily="2" charset="-78"/>
            </a:endParaRPr>
          </a:p>
        </p:txBody>
      </p:sp>
      <p:sp>
        <p:nvSpPr>
          <p:cNvPr id="7" name="Rectangle 6"/>
          <p:cNvSpPr/>
          <p:nvPr/>
        </p:nvSpPr>
        <p:spPr>
          <a:xfrm>
            <a:off x="888642" y="1215190"/>
            <a:ext cx="9002552" cy="4401205"/>
          </a:xfrm>
          <a:prstGeom prst="rect">
            <a:avLst/>
          </a:prstGeom>
        </p:spPr>
        <p:txBody>
          <a:bodyPr wrap="square">
            <a:spAutoFit/>
          </a:bodyPr>
          <a:lstStyle/>
          <a:p>
            <a:pPr algn="r" rtl="1"/>
            <a:r>
              <a:rPr lang="fa-IR" sz="2000" dirty="0">
                <a:cs typeface="B Homa" panose="00000400000000000000" pitchFamily="2" charset="-78"/>
              </a:rPr>
              <a:t>استفاده از روش تهويه به عنوان </a:t>
            </a:r>
            <a:r>
              <a:rPr lang="fa-IR" sz="2000" dirty="0" smtClean="0">
                <a:cs typeface="B Homa" panose="00000400000000000000" pitchFamily="2" charset="-78"/>
              </a:rPr>
              <a:t>مهمترين واصولي ترين بخش </a:t>
            </a:r>
            <a:r>
              <a:rPr lang="fa-IR" sz="2000" dirty="0">
                <a:cs typeface="B Homa" panose="00000400000000000000" pitchFamily="2" charset="-78"/>
              </a:rPr>
              <a:t>روش </a:t>
            </a:r>
            <a:r>
              <a:rPr lang="fa-IR" sz="2000" dirty="0" smtClean="0">
                <a:cs typeface="B Homa" panose="00000400000000000000" pitchFamily="2" charset="-78"/>
              </a:rPr>
              <a:t>هاي كنترلي مهندسي </a:t>
            </a:r>
            <a:r>
              <a:rPr lang="fa-IR" sz="2000" dirty="0">
                <a:cs typeface="B Homa" panose="00000400000000000000" pitchFamily="2" charset="-78"/>
              </a:rPr>
              <a:t>مي باشد و با توجه به نوع </a:t>
            </a:r>
            <a:r>
              <a:rPr lang="fa-IR" sz="2000" dirty="0" smtClean="0">
                <a:cs typeface="B Homa" panose="00000400000000000000" pitchFamily="2" charset="-78"/>
              </a:rPr>
              <a:t>كار و </a:t>
            </a:r>
            <a:r>
              <a:rPr lang="fa-IR" sz="2000" dirty="0">
                <a:cs typeface="B Homa" panose="00000400000000000000" pitchFamily="2" charset="-78"/>
              </a:rPr>
              <a:t>ميزان غلظت سيليس درمحيط كار به </a:t>
            </a:r>
            <a:r>
              <a:rPr lang="fa-IR" sz="2000" dirty="0" smtClean="0">
                <a:cs typeface="B Homa" panose="00000400000000000000" pitchFamily="2" charset="-78"/>
              </a:rPr>
              <a:t>صورت‌هاي مختلف مورد </a:t>
            </a:r>
            <a:r>
              <a:rPr lang="fa-IR" sz="2000" dirty="0">
                <a:cs typeface="B Homa" panose="00000400000000000000" pitchFamily="2" charset="-78"/>
              </a:rPr>
              <a:t>استفاده قرار مي گيرد</a:t>
            </a:r>
            <a:r>
              <a:rPr lang="fa-IR" sz="2000" dirty="0" smtClean="0">
                <a:cs typeface="B Homa" panose="00000400000000000000" pitchFamily="2" charset="-78"/>
              </a:rPr>
              <a:t>.</a:t>
            </a:r>
          </a:p>
          <a:p>
            <a:pPr algn="r" rtl="1"/>
            <a:endParaRPr lang="fa-IR" sz="2000" dirty="0" smtClean="0">
              <a:cs typeface="B Homa" panose="00000400000000000000" pitchFamily="2" charset="-78"/>
            </a:endParaRPr>
          </a:p>
          <a:p>
            <a:pPr algn="r" rtl="1"/>
            <a:r>
              <a:rPr lang="fa-IR" sz="2000" dirty="0" smtClean="0">
                <a:cs typeface="B Homa" panose="00000400000000000000" pitchFamily="2" charset="-78"/>
              </a:rPr>
              <a:t> </a:t>
            </a:r>
            <a:r>
              <a:rPr lang="fa-IR" sz="2000" u="sng" dirty="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u="sng" dirty="0">
                <a:cs typeface="B Homa" panose="00000400000000000000" pitchFamily="2" charset="-78"/>
              </a:rPr>
              <a:t> </a:t>
            </a:r>
            <a:r>
              <a:rPr lang="fa-IR" sz="2000" b="1" u="sng" dirty="0">
                <a:cs typeface="B Homa" panose="00000400000000000000" pitchFamily="2" charset="-78"/>
              </a:rPr>
              <a:t>تهويه </a:t>
            </a:r>
            <a:r>
              <a:rPr lang="fa-IR" sz="2000" b="1" u="sng" dirty="0" smtClean="0">
                <a:cs typeface="B Homa" panose="00000400000000000000" pitchFamily="2" charset="-78"/>
              </a:rPr>
              <a:t>طبيعي</a:t>
            </a:r>
            <a:endParaRPr lang="fa-IR" sz="2400" b="1" u="sng" dirty="0" smtClean="0">
              <a:cs typeface="B Homa" panose="00000400000000000000" pitchFamily="2" charset="-78"/>
            </a:endParaRPr>
          </a:p>
          <a:p>
            <a:pPr algn="r" rtl="1"/>
            <a:r>
              <a:rPr lang="fa-IR" sz="2000" dirty="0" smtClean="0">
                <a:cs typeface="B Homa" panose="00000400000000000000" pitchFamily="2" charset="-78"/>
              </a:rPr>
              <a:t>مي </a:t>
            </a:r>
            <a:r>
              <a:rPr lang="fa-IR" sz="2000" dirty="0">
                <a:cs typeface="B Homa" panose="00000400000000000000" pitchFamily="2" charset="-78"/>
              </a:rPr>
              <a:t>بايستي به نحوي باشد تا گرد </a:t>
            </a:r>
            <a:r>
              <a:rPr lang="fa-IR" sz="2000" dirty="0" smtClean="0">
                <a:cs typeface="B Homa" panose="00000400000000000000" pitchFamily="2" charset="-78"/>
              </a:rPr>
              <a:t>وغبار با </a:t>
            </a:r>
            <a:r>
              <a:rPr lang="fa-IR" sz="2000" dirty="0">
                <a:cs typeface="B Homa" panose="00000400000000000000" pitchFamily="2" charset="-78"/>
              </a:rPr>
              <a:t>هواي گرم به طرف </a:t>
            </a:r>
            <a:r>
              <a:rPr lang="fa-IR" sz="2000" dirty="0" smtClean="0">
                <a:cs typeface="B Homa" panose="00000400000000000000" pitchFamily="2" charset="-78"/>
              </a:rPr>
              <a:t>بالا </a:t>
            </a:r>
            <a:r>
              <a:rPr lang="fa-IR" sz="2000" dirty="0">
                <a:cs typeface="B Homa" panose="00000400000000000000" pitchFamily="2" charset="-78"/>
              </a:rPr>
              <a:t>حركت </a:t>
            </a:r>
            <a:r>
              <a:rPr lang="fa-IR" sz="2000" dirty="0" smtClean="0">
                <a:cs typeface="B Homa" panose="00000400000000000000" pitchFamily="2" charset="-78"/>
              </a:rPr>
              <a:t>كرده و </a:t>
            </a:r>
            <a:r>
              <a:rPr lang="fa-IR" sz="2000" dirty="0">
                <a:cs typeface="B Homa" panose="00000400000000000000" pitchFamily="2" charset="-78"/>
              </a:rPr>
              <a:t>از طريق پنجره هاي نزديک به سقف خارج شود و مسير جريان هواي طبيعي ازپنجره ها و منافذ درسطح كف به طرف پنجره ها و منافذ درسطح سقف طراحي شوند</a:t>
            </a:r>
            <a:r>
              <a:rPr lang="fa-IR" sz="2000" dirty="0" smtClean="0">
                <a:cs typeface="B Homa" panose="00000400000000000000" pitchFamily="2" charset="-78"/>
              </a:rPr>
              <a:t>.</a:t>
            </a:r>
          </a:p>
          <a:p>
            <a:pPr algn="r" rtl="1"/>
            <a:endParaRPr lang="fa-IR" sz="2000" dirty="0" smtClean="0">
              <a:cs typeface="B Homa" panose="00000400000000000000" pitchFamily="2" charset="-78"/>
            </a:endParaRPr>
          </a:p>
          <a:p>
            <a:pPr algn="r" rtl="1"/>
            <a:r>
              <a:rPr lang="fa-IR" sz="2000" b="1" u="sng"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b="1" u="sng" dirty="0" smtClean="0">
                <a:cs typeface="B Homa" panose="00000400000000000000" pitchFamily="2" charset="-78"/>
              </a:rPr>
              <a:t> استفاده از تهويه عمومي مكانيكي </a:t>
            </a:r>
          </a:p>
          <a:p>
            <a:pPr algn="r" rtl="1"/>
            <a:r>
              <a:rPr lang="fa-IR" sz="2000" dirty="0" smtClean="0">
                <a:cs typeface="B Homa" panose="00000400000000000000" pitchFamily="2" charset="-78"/>
              </a:rPr>
              <a:t>اين </a:t>
            </a:r>
            <a:r>
              <a:rPr lang="fa-IR" sz="2000" dirty="0">
                <a:cs typeface="B Homa" panose="00000400000000000000" pitchFamily="2" charset="-78"/>
              </a:rPr>
              <a:t>نوع تهويه مي بايستي </a:t>
            </a:r>
            <a:r>
              <a:rPr lang="fa-IR" sz="2000" dirty="0" smtClean="0">
                <a:cs typeface="B Homa" panose="00000400000000000000" pitchFamily="2" charset="-78"/>
              </a:rPr>
              <a:t>مجهز به </a:t>
            </a:r>
            <a:r>
              <a:rPr lang="fa-IR" sz="2000" dirty="0">
                <a:cs typeface="B Homa" panose="00000400000000000000" pitchFamily="2" charset="-78"/>
              </a:rPr>
              <a:t>فن يا بادبزن مكنده </a:t>
            </a:r>
            <a:r>
              <a:rPr lang="fa-IR" sz="2000" dirty="0" smtClean="0">
                <a:cs typeface="B Homa" panose="00000400000000000000" pitchFamily="2" charset="-78"/>
              </a:rPr>
              <a:t>باشد و در مكان </a:t>
            </a:r>
            <a:r>
              <a:rPr lang="fa-IR" sz="2000" dirty="0">
                <a:cs typeface="B Homa" panose="00000400000000000000" pitchFamily="2" charset="-78"/>
              </a:rPr>
              <a:t>هاي با غلظت </a:t>
            </a:r>
            <a:r>
              <a:rPr lang="fa-IR" sz="2000" dirty="0" smtClean="0">
                <a:cs typeface="B Homa" panose="00000400000000000000" pitchFamily="2" charset="-78"/>
              </a:rPr>
              <a:t>بالاي </a:t>
            </a:r>
            <a:r>
              <a:rPr lang="fa-IR" sz="2000" dirty="0">
                <a:cs typeface="B Homa" panose="00000400000000000000" pitchFamily="2" charset="-78"/>
              </a:rPr>
              <a:t>سيليس درمحدوده سقف با رعايت اصول طراحي صحيح مهندسي نصب شوند. </a:t>
            </a:r>
            <a:endParaRPr lang="fa-IR" sz="2000" dirty="0" smtClean="0">
              <a:cs typeface="B Homa" panose="00000400000000000000" pitchFamily="2" charset="-78"/>
            </a:endParaRPr>
          </a:p>
          <a:p>
            <a:pPr algn="r" rtl="1"/>
            <a:endParaRPr lang="fa-IR" sz="2000" dirty="0" smtClean="0">
              <a:cs typeface="B Homa" panose="00000400000000000000" pitchFamily="2" charset="-78"/>
            </a:endParaRPr>
          </a:p>
          <a:p>
            <a:pPr algn="r" rtl="1"/>
            <a:r>
              <a:rPr lang="fa-IR" sz="2000" b="1" u="sng"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b="1" u="sng" dirty="0" smtClean="0">
                <a:cs typeface="B Homa" panose="00000400000000000000" pitchFamily="2" charset="-78"/>
              </a:rPr>
              <a:t> </a:t>
            </a:r>
            <a:r>
              <a:rPr lang="fa-IR" sz="2000" b="1" u="sng" dirty="0">
                <a:cs typeface="B Homa" panose="00000400000000000000" pitchFamily="2" charset="-78"/>
              </a:rPr>
              <a:t>استفاده از تهويه مكنده موضعي </a:t>
            </a:r>
            <a:r>
              <a:rPr lang="fa-IR" sz="2000" dirty="0">
                <a:cs typeface="B Homa" panose="00000400000000000000" pitchFamily="2" charset="-78"/>
              </a:rPr>
              <a:t>مجهز به هود-كانال- جمع آوري كننده يا فيلتر با رعايت اصول طراحي صحيح مهندسي و قدرت كارآيي و اثربخشي </a:t>
            </a:r>
            <a:r>
              <a:rPr lang="fa-IR" sz="2000" dirty="0" smtClean="0">
                <a:cs typeface="B Homa" panose="00000400000000000000" pitchFamily="2" charset="-78"/>
              </a:rPr>
              <a:t>بالا </a:t>
            </a:r>
            <a:r>
              <a:rPr lang="fa-IR" sz="2000" dirty="0">
                <a:cs typeface="B Homa" panose="00000400000000000000" pitchFamily="2" charset="-78"/>
              </a:rPr>
              <a:t>جهت مكندگي ذرات سيليس از محيط كار </a:t>
            </a:r>
            <a:endParaRPr lang="en-US" sz="2000" dirty="0">
              <a:cs typeface="B Homa" panose="00000400000000000000" pitchFamily="2" charset="-78"/>
            </a:endParaRPr>
          </a:p>
        </p:txBody>
      </p:sp>
    </p:spTree>
    <p:extLst>
      <p:ext uri="{BB962C8B-B14F-4D97-AF65-F5344CB8AC3E}">
        <p14:creationId xmlns:p14="http://schemas.microsoft.com/office/powerpoint/2010/main" val="34715109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0006" y="433366"/>
            <a:ext cx="9015211" cy="1200329"/>
          </a:xfrm>
          <a:prstGeom prst="rect">
            <a:avLst/>
          </a:prstGeom>
        </p:spPr>
        <p:txBody>
          <a:bodyPr wrap="square">
            <a:spAutoFit/>
          </a:bodyPr>
          <a:lstStyle/>
          <a:p>
            <a:pPr algn="r" rtl="1"/>
            <a:r>
              <a:rPr lang="fa-IR" sz="2400" dirty="0" smtClean="0">
                <a:cs typeface="B Titr" panose="00000700000000000000" pitchFamily="2" charset="-78"/>
              </a:rPr>
              <a:t>سيستم </a:t>
            </a:r>
            <a:r>
              <a:rPr lang="fa-IR" sz="2400" dirty="0">
                <a:cs typeface="B Titr" panose="00000700000000000000" pitchFamily="2" charset="-78"/>
              </a:rPr>
              <a:t>تهويه مکنده </a:t>
            </a:r>
            <a:r>
              <a:rPr lang="fa-IR" sz="2400" dirty="0" smtClean="0">
                <a:cs typeface="B Titr" panose="00000700000000000000" pitchFamily="2" charset="-78"/>
              </a:rPr>
              <a:t>موضعي : </a:t>
            </a:r>
          </a:p>
          <a:p>
            <a:pPr algn="r" rtl="1"/>
            <a:endParaRPr lang="fa-IR" sz="2800" dirty="0" smtClean="0">
              <a:cs typeface="B Homa" panose="00000400000000000000" pitchFamily="2" charset="-78"/>
            </a:endParaRPr>
          </a:p>
          <a:p>
            <a:pPr algn="r" rtl="1"/>
            <a:r>
              <a:rPr lang="fa-IR" sz="2000" dirty="0" smtClean="0">
                <a:cs typeface="B Homa" panose="00000400000000000000" pitchFamily="2" charset="-78"/>
              </a:rPr>
              <a:t>اين سيستم داراي </a:t>
            </a:r>
            <a:r>
              <a:rPr lang="fa-IR" sz="2000" dirty="0">
                <a:cs typeface="B Homa" panose="00000400000000000000" pitchFamily="2" charset="-78"/>
              </a:rPr>
              <a:t>اجزاي مختلف </a:t>
            </a:r>
            <a:r>
              <a:rPr lang="fa-IR" sz="2000" dirty="0" smtClean="0">
                <a:cs typeface="B Homa" panose="00000400000000000000" pitchFamily="2" charset="-78"/>
              </a:rPr>
              <a:t>است </a:t>
            </a:r>
            <a:r>
              <a:rPr lang="fa-IR" sz="2000" dirty="0">
                <a:cs typeface="B Homa" panose="00000400000000000000" pitchFamily="2" charset="-78"/>
              </a:rPr>
              <a:t>و هر كدام وظيفه خاصي را انجام مي دهد</a:t>
            </a:r>
            <a:r>
              <a:rPr lang="fa-IR" dirty="0"/>
              <a:t>. </a:t>
            </a:r>
            <a:endParaRPr lang="en-US" dirty="0"/>
          </a:p>
        </p:txBody>
      </p:sp>
      <p:sp>
        <p:nvSpPr>
          <p:cNvPr id="5" name="Rectangle 4"/>
          <p:cNvSpPr/>
          <p:nvPr/>
        </p:nvSpPr>
        <p:spPr>
          <a:xfrm>
            <a:off x="1146220" y="1736726"/>
            <a:ext cx="8718997" cy="4770537"/>
          </a:xfrm>
          <a:prstGeom prst="rect">
            <a:avLst/>
          </a:prstGeom>
        </p:spPr>
        <p:txBody>
          <a:bodyPr wrap="square">
            <a:spAutoFit/>
          </a:bodyPr>
          <a:lstStyle/>
          <a:p>
            <a:pPr algn="r" rtl="1"/>
            <a:r>
              <a:rPr lang="fa-IR" sz="2000" u="sng" dirty="0">
                <a:cs typeface="B Titr" panose="00000700000000000000" pitchFamily="2" charset="-78"/>
              </a:rPr>
              <a:t>هود</a:t>
            </a:r>
            <a:r>
              <a:rPr lang="fa-IR" sz="2000" u="sng" dirty="0" smtClean="0">
                <a:cs typeface="B Titr" panose="00000700000000000000" pitchFamily="2" charset="-78"/>
              </a:rPr>
              <a:t>:</a:t>
            </a:r>
          </a:p>
          <a:p>
            <a:pPr algn="r" rtl="1"/>
            <a:endParaRPr lang="fa-IR" sz="2000" u="sng" dirty="0" smtClean="0">
              <a:cs typeface="B Titr" panose="00000700000000000000" pitchFamily="2" charset="-78"/>
            </a:endParaRPr>
          </a:p>
          <a:p>
            <a:pPr algn="r" rtl="1"/>
            <a:r>
              <a:rPr lang="fa-IR" dirty="0" smtClean="0">
                <a:cs typeface="B Homa" panose="00000400000000000000" pitchFamily="2" charset="-78"/>
              </a:rPr>
              <a:t> </a:t>
            </a:r>
            <a:r>
              <a:rPr lang="fa-IR" dirty="0">
                <a:cs typeface="B Homa" panose="00000400000000000000" pitchFamily="2" charset="-78"/>
              </a:rPr>
              <a:t>به شكل هاي مختلف بوده و براي دريافیت </a:t>
            </a:r>
            <a:r>
              <a:rPr lang="fa-IR" dirty="0" smtClean="0">
                <a:cs typeface="B Homa" panose="00000400000000000000" pitchFamily="2" charset="-78"/>
              </a:rPr>
              <a:t>آلاینده مثل </a:t>
            </a:r>
            <a:r>
              <a:rPr lang="fa-IR" dirty="0">
                <a:cs typeface="B Homa" panose="00000400000000000000" pitchFamily="2" charset="-78"/>
              </a:rPr>
              <a:t>ذرات </a:t>
            </a:r>
            <a:r>
              <a:rPr lang="fa-IR" dirty="0" smtClean="0">
                <a:cs typeface="B Homa" panose="00000400000000000000" pitchFamily="2" charset="-78"/>
              </a:rPr>
              <a:t>سیليس كاربرد </a:t>
            </a:r>
            <a:r>
              <a:rPr lang="fa-IR" dirty="0">
                <a:cs typeface="B Homa" panose="00000400000000000000" pitchFamily="2" charset="-78"/>
              </a:rPr>
              <a:t>دارد و </a:t>
            </a:r>
            <a:r>
              <a:rPr lang="fa-IR" dirty="0" smtClean="0">
                <a:cs typeface="B Homa" panose="00000400000000000000" pitchFamily="2" charset="-78"/>
              </a:rPr>
              <a:t>معمولاً </a:t>
            </a:r>
            <a:r>
              <a:rPr lang="fa-IR" dirty="0">
                <a:cs typeface="B Homa" panose="00000400000000000000" pitchFamily="2" charset="-78"/>
              </a:rPr>
              <a:t>براي كنترل گرد و غبار سيليس انواع هود سايباني يا دريافت </a:t>
            </a:r>
            <a:r>
              <a:rPr lang="fa-IR" dirty="0" smtClean="0">
                <a:cs typeface="B Homa" panose="00000400000000000000" pitchFamily="2" charset="-78"/>
              </a:rPr>
              <a:t>كننده </a:t>
            </a:r>
            <a:r>
              <a:rPr lang="fa-IR" dirty="0">
                <a:cs typeface="B Homa" panose="00000400000000000000" pitchFamily="2" charset="-78"/>
              </a:rPr>
              <a:t>، </a:t>
            </a:r>
            <a:r>
              <a:rPr lang="fa-IR" dirty="0" smtClean="0">
                <a:cs typeface="B Homa" panose="00000400000000000000" pitchFamily="2" charset="-78"/>
              </a:rPr>
              <a:t>محصور كننده يا دستكشدار </a:t>
            </a:r>
            <a:r>
              <a:rPr lang="fa-IR" dirty="0">
                <a:cs typeface="B Homa" panose="00000400000000000000" pitchFamily="2" charset="-78"/>
              </a:rPr>
              <a:t>و هود كناري كاربرد دارد. </a:t>
            </a:r>
            <a:endParaRPr lang="fa-IR" dirty="0" smtClean="0">
              <a:cs typeface="B Homa" panose="00000400000000000000" pitchFamily="2" charset="-78"/>
            </a:endParaRPr>
          </a:p>
          <a:p>
            <a:pPr algn="r" rtl="1"/>
            <a:r>
              <a:rPr lang="fa-IR" sz="2000" b="1" u="sng" dirty="0" smtClean="0">
                <a:cs typeface="B Homa" panose="00000400000000000000" pitchFamily="2" charset="-78"/>
              </a:rPr>
              <a:t>كانال:</a:t>
            </a:r>
          </a:p>
          <a:p>
            <a:pPr algn="r" rtl="1"/>
            <a:endParaRPr lang="fa-IR" sz="2000" b="1" u="sng" dirty="0" smtClean="0">
              <a:cs typeface="B Homa" panose="00000400000000000000" pitchFamily="2" charset="-78"/>
            </a:endParaRPr>
          </a:p>
          <a:p>
            <a:pPr algn="r" rtl="1"/>
            <a:r>
              <a:rPr lang="fa-IR" dirty="0" smtClean="0">
                <a:cs typeface="B Homa" panose="00000400000000000000" pitchFamily="2" charset="-78"/>
              </a:rPr>
              <a:t> </a:t>
            </a:r>
            <a:r>
              <a:rPr lang="fa-IR" dirty="0">
                <a:cs typeface="B Homa" panose="00000400000000000000" pitchFamily="2" charset="-78"/>
              </a:rPr>
              <a:t>از جنس ورقهاي فلزي مثل ورق گالوانيزه بوده و با توجه به طراحي مهندسي داراي </a:t>
            </a:r>
            <a:r>
              <a:rPr lang="fa-IR" dirty="0" smtClean="0">
                <a:cs typeface="B Homa" panose="00000400000000000000" pitchFamily="2" charset="-78"/>
              </a:rPr>
              <a:t>انشعاب </a:t>
            </a:r>
            <a:r>
              <a:rPr lang="fa-IR" dirty="0">
                <a:cs typeface="B Homa" panose="00000400000000000000" pitchFamily="2" charset="-78"/>
              </a:rPr>
              <a:t>ات گوناگون مي باشد ازيک طرف به هود و ازطرف ديگر به فن يا هواكش مرتبط است. </a:t>
            </a:r>
            <a:endParaRPr lang="fa-IR" dirty="0" smtClean="0">
              <a:cs typeface="B Homa" panose="00000400000000000000" pitchFamily="2" charset="-78"/>
            </a:endParaRPr>
          </a:p>
          <a:p>
            <a:pPr algn="r" rtl="1"/>
            <a:endParaRPr lang="fa-IR" dirty="0" smtClean="0">
              <a:cs typeface="B Homa" panose="00000400000000000000" pitchFamily="2" charset="-78"/>
            </a:endParaRPr>
          </a:p>
          <a:p>
            <a:pPr algn="r" rtl="1"/>
            <a:r>
              <a:rPr lang="fa-IR" sz="2000" b="1" u="sng" dirty="0" smtClean="0">
                <a:cs typeface="B Homa" panose="00000400000000000000" pitchFamily="2" charset="-78"/>
              </a:rPr>
              <a:t>جمع </a:t>
            </a:r>
            <a:r>
              <a:rPr lang="fa-IR" sz="2000" b="1" u="sng" dirty="0">
                <a:cs typeface="B Homa" panose="00000400000000000000" pitchFamily="2" charset="-78"/>
              </a:rPr>
              <a:t>آوری كننده يا تصفيه كننده</a:t>
            </a:r>
            <a:r>
              <a:rPr lang="fa-IR" sz="2000" u="sng" dirty="0">
                <a:cs typeface="B Homa" panose="00000400000000000000" pitchFamily="2" charset="-78"/>
              </a:rPr>
              <a:t>: </a:t>
            </a:r>
            <a:endParaRPr lang="fa-IR" sz="2000" u="sng" dirty="0" smtClean="0">
              <a:cs typeface="B Homa" panose="00000400000000000000" pitchFamily="2" charset="-78"/>
            </a:endParaRPr>
          </a:p>
          <a:p>
            <a:pPr algn="r" rtl="1"/>
            <a:endParaRPr lang="fa-IR" sz="2000" u="sng" dirty="0" smtClean="0">
              <a:cs typeface="B Homa" panose="00000400000000000000" pitchFamily="2" charset="-78"/>
            </a:endParaRPr>
          </a:p>
          <a:p>
            <a:pPr algn="r" rtl="1"/>
            <a:r>
              <a:rPr lang="fa-IR" dirty="0" smtClean="0">
                <a:cs typeface="B Homa" panose="00000400000000000000" pitchFamily="2" charset="-78"/>
              </a:rPr>
              <a:t>براي </a:t>
            </a:r>
            <a:r>
              <a:rPr lang="fa-IR" dirty="0">
                <a:cs typeface="B Homa" panose="00000400000000000000" pitchFamily="2" charset="-78"/>
              </a:rPr>
              <a:t>جمع آوري سيليس با توجه به نوع كار از بگ </a:t>
            </a:r>
            <a:r>
              <a:rPr lang="fa-IR" dirty="0" smtClean="0">
                <a:cs typeface="B Homa" panose="00000400000000000000" pitchFamily="2" charset="-78"/>
              </a:rPr>
              <a:t>هوس </a:t>
            </a:r>
            <a:r>
              <a:rPr lang="fa-IR" dirty="0">
                <a:cs typeface="B Homa" panose="00000400000000000000" pitchFamily="2" charset="-78"/>
              </a:rPr>
              <a:t>- سيكلون- اسكرابر و الكترو فيلتر استفاده مي شود</a:t>
            </a:r>
            <a:r>
              <a:rPr lang="fa-IR" dirty="0" smtClean="0">
                <a:cs typeface="B Homa" panose="00000400000000000000" pitchFamily="2" charset="-78"/>
              </a:rPr>
              <a:t>.</a:t>
            </a:r>
          </a:p>
          <a:p>
            <a:pPr algn="r" rtl="1"/>
            <a:r>
              <a:rPr lang="fa-IR" dirty="0" smtClean="0">
                <a:cs typeface="B Homa" panose="00000400000000000000" pitchFamily="2" charset="-78"/>
              </a:rPr>
              <a:t> </a:t>
            </a:r>
            <a:r>
              <a:rPr lang="fa-IR" sz="2000" b="1" u="sng" dirty="0">
                <a:cs typeface="B Homa" panose="00000400000000000000" pitchFamily="2" charset="-78"/>
              </a:rPr>
              <a:t>فن يا هواكش: </a:t>
            </a:r>
            <a:endParaRPr lang="fa-IR" sz="2000" b="1" u="sng" dirty="0" smtClean="0">
              <a:cs typeface="B Homa" panose="00000400000000000000" pitchFamily="2" charset="-78"/>
            </a:endParaRPr>
          </a:p>
          <a:p>
            <a:pPr algn="r" rtl="1"/>
            <a:endParaRPr lang="fa-IR" sz="2000" b="1" u="sng" dirty="0" smtClean="0">
              <a:cs typeface="B Homa" panose="00000400000000000000" pitchFamily="2" charset="-78"/>
            </a:endParaRPr>
          </a:p>
          <a:p>
            <a:pPr algn="r" rtl="1"/>
            <a:r>
              <a:rPr lang="fa-IR" dirty="0" smtClean="0">
                <a:cs typeface="B Homa" panose="00000400000000000000" pitchFamily="2" charset="-78"/>
              </a:rPr>
              <a:t>براي </a:t>
            </a:r>
            <a:r>
              <a:rPr lang="fa-IR" dirty="0">
                <a:cs typeface="B Homa" panose="00000400000000000000" pitchFamily="2" charset="-78"/>
              </a:rPr>
              <a:t>سيستم تهويه مكنده موضعي كار با سيليس </a:t>
            </a:r>
            <a:r>
              <a:rPr lang="fa-IR" dirty="0" smtClean="0">
                <a:cs typeface="B Homa" panose="00000400000000000000" pitchFamily="2" charset="-78"/>
              </a:rPr>
              <a:t>معمولاً </a:t>
            </a:r>
            <a:r>
              <a:rPr lang="fa-IR" dirty="0">
                <a:cs typeface="B Homa" panose="00000400000000000000" pitchFamily="2" charset="-78"/>
              </a:rPr>
              <a:t>از هواكش </a:t>
            </a:r>
            <a:r>
              <a:rPr lang="fa-IR" dirty="0" smtClean="0">
                <a:cs typeface="B Homa" panose="00000400000000000000" pitchFamily="2" charset="-78"/>
              </a:rPr>
              <a:t>سانتريفيوژي با </a:t>
            </a:r>
            <a:r>
              <a:rPr lang="fa-IR" dirty="0">
                <a:cs typeface="B Homa" panose="00000400000000000000" pitchFamily="2" charset="-78"/>
              </a:rPr>
              <a:t>قدرت مكش و دور در دقيقه مناسب براساس طراحي مهندسي استفاده مي شود.</a:t>
            </a:r>
            <a:endParaRPr lang="en-US" dirty="0">
              <a:cs typeface="B Homa" panose="00000400000000000000" pitchFamily="2" charset="-78"/>
            </a:endParaRPr>
          </a:p>
        </p:txBody>
      </p:sp>
    </p:spTree>
    <p:extLst>
      <p:ext uri="{BB962C8B-B14F-4D97-AF65-F5344CB8AC3E}">
        <p14:creationId xmlns:p14="http://schemas.microsoft.com/office/powerpoint/2010/main" val="39508794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0613" y="206061"/>
            <a:ext cx="8770512" cy="4524315"/>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2) روش های</a:t>
            </a:r>
            <a:r>
              <a:rPr lang="en-US" sz="2400" dirty="0" smtClean="0">
                <a:solidFill>
                  <a:srgbClr val="0070C0"/>
                </a:solidFill>
                <a:cs typeface="B Titr" panose="00000700000000000000" pitchFamily="2" charset="-78"/>
              </a:rPr>
              <a:t> </a:t>
            </a:r>
            <a:r>
              <a:rPr lang="fa-IR" sz="2400" dirty="0" smtClean="0">
                <a:solidFill>
                  <a:srgbClr val="0070C0"/>
                </a:solidFill>
                <a:cs typeface="B Titr" panose="00000700000000000000" pitchFamily="2" charset="-78"/>
              </a:rPr>
              <a:t>صحیح کاری</a:t>
            </a:r>
            <a:endParaRPr lang="en-US" sz="2400" dirty="0" smtClean="0">
              <a:solidFill>
                <a:srgbClr val="0070C0"/>
              </a:solidFill>
              <a:cs typeface="B Titr" panose="00000700000000000000" pitchFamily="2" charset="-78"/>
            </a:endParaRPr>
          </a:p>
          <a:p>
            <a:pPr algn="r" rtl="1"/>
            <a:endParaRPr lang="en-US" sz="2400" dirty="0" smtClean="0">
              <a:cs typeface="B Titr" panose="00000700000000000000" pitchFamily="2" charset="-78"/>
            </a:endParaRPr>
          </a:p>
          <a:p>
            <a:pPr algn="r" rtl="1"/>
            <a:r>
              <a:rPr lang="fa-IR" dirty="0" smtClean="0"/>
              <a:t> </a:t>
            </a:r>
            <a:r>
              <a:rPr lang="fa-IR" sz="2000" dirty="0">
                <a:cs typeface="B Homa" panose="00000400000000000000" pitchFamily="2" charset="-78"/>
              </a:rPr>
              <a:t>روش هاي كنترلي مهندسي در زماني مي تواند مفيد به فايده باشد كه روش هاي صحيح </a:t>
            </a:r>
            <a:r>
              <a:rPr lang="fa-IR" sz="2000" dirty="0" smtClean="0">
                <a:cs typeface="B Homa" panose="00000400000000000000" pitchFamily="2" charset="-78"/>
              </a:rPr>
              <a:t>كاري </a:t>
            </a:r>
            <a:r>
              <a:rPr lang="fa-IR" sz="2000" dirty="0">
                <a:cs typeface="B Homa" panose="00000400000000000000" pitchFamily="2" charset="-78"/>
              </a:rPr>
              <a:t>و بهداشت فردي توسط مديران، كارفرمايان وكارگران درمحيط كار رعايت شوند. اين </a:t>
            </a:r>
            <a:r>
              <a:rPr lang="fa-IR" sz="2000" dirty="0" smtClean="0">
                <a:cs typeface="B Homa" panose="00000400000000000000" pitchFamily="2" charset="-78"/>
              </a:rPr>
              <a:t>روش‌ها </a:t>
            </a:r>
            <a:r>
              <a:rPr lang="fa-IR" sz="2000" dirty="0">
                <a:cs typeface="B Homa" panose="00000400000000000000" pitchFamily="2" charset="-78"/>
              </a:rPr>
              <a:t>عبارتند </a:t>
            </a:r>
            <a:r>
              <a:rPr lang="fa-IR" sz="2000" dirty="0" smtClean="0">
                <a:cs typeface="B Homa" panose="00000400000000000000" pitchFamily="2" charset="-78"/>
              </a:rPr>
              <a:t>از:</a:t>
            </a:r>
            <a:endParaRPr lang="fa-IR" sz="2000" dirty="0">
              <a:cs typeface="B Homa" panose="00000400000000000000" pitchFamily="2" charset="-78"/>
            </a:endParaRPr>
          </a:p>
          <a:p>
            <a:pPr marL="342900" indent="-342900" algn="r" rtl="1">
              <a:buFontTx/>
              <a:buChar char="-"/>
            </a:pPr>
            <a:r>
              <a:rPr lang="fa-IR" sz="2000" dirty="0" smtClean="0">
                <a:cs typeface="B Homa" panose="00000400000000000000" pitchFamily="2" charset="-78"/>
              </a:rPr>
              <a:t>حمل و نقل صحيح سيليس به منظور جلوگيري از ريخت وپاش.</a:t>
            </a:r>
            <a:endParaRPr lang="fa-IR" sz="2000" dirty="0">
              <a:cs typeface="B Homa" panose="00000400000000000000" pitchFamily="2" charset="-78"/>
            </a:endParaRPr>
          </a:p>
          <a:p>
            <a:pPr marL="342900" indent="-342900" algn="r" rtl="1">
              <a:buFontTx/>
              <a:buChar char="-"/>
            </a:pPr>
            <a:r>
              <a:rPr lang="fa-IR" sz="2000" dirty="0" smtClean="0">
                <a:cs typeface="B Homa" panose="00000400000000000000" pitchFamily="2" charset="-78"/>
              </a:rPr>
              <a:t>دفع </a:t>
            </a:r>
            <a:r>
              <a:rPr lang="fa-IR" sz="2000" dirty="0">
                <a:cs typeface="B Homa" panose="00000400000000000000" pitchFamily="2" charset="-78"/>
              </a:rPr>
              <a:t>صحيح ضايعات </a:t>
            </a:r>
            <a:r>
              <a:rPr lang="fa-IR" sz="2000" dirty="0" smtClean="0">
                <a:cs typeface="B Homa" panose="00000400000000000000" pitchFamily="2" charset="-78"/>
              </a:rPr>
              <a:t>سيليس.</a:t>
            </a:r>
          </a:p>
          <a:p>
            <a:pPr marL="342900" indent="-342900" algn="r" rtl="1">
              <a:buFontTx/>
              <a:buChar char="-"/>
            </a:pPr>
            <a:r>
              <a:rPr lang="fa-IR" sz="2000" dirty="0" smtClean="0">
                <a:cs typeface="B Homa" panose="00000400000000000000" pitchFamily="2" charset="-78"/>
              </a:rPr>
              <a:t>تهيه </a:t>
            </a:r>
            <a:r>
              <a:rPr lang="fa-IR" sz="2000" dirty="0">
                <a:cs typeface="B Homa" panose="00000400000000000000" pitchFamily="2" charset="-78"/>
              </a:rPr>
              <a:t>و اجراي برنامه نگهداري تجهيزات و </a:t>
            </a:r>
            <a:r>
              <a:rPr lang="fa-IR" sz="2000" dirty="0" smtClean="0">
                <a:cs typeface="B Homa" panose="00000400000000000000" pitchFamily="2" charset="-78"/>
              </a:rPr>
              <a:t>دستگاه‌ها</a:t>
            </a:r>
            <a:r>
              <a:rPr lang="fa-IR" sz="2000" dirty="0">
                <a:cs typeface="B Homa" panose="00000400000000000000" pitchFamily="2" charset="-78"/>
              </a:rPr>
              <a:t>. </a:t>
            </a:r>
            <a:endParaRPr lang="en-US" sz="2000" dirty="0" smtClean="0">
              <a:cs typeface="B Homa" panose="00000400000000000000" pitchFamily="2" charset="-78"/>
            </a:endParaRPr>
          </a:p>
          <a:p>
            <a:pPr marL="285750" indent="-285750" algn="r" rtl="1">
              <a:buFontTx/>
              <a:buChar char="-"/>
            </a:pPr>
            <a:r>
              <a:rPr lang="fa-IR" sz="2000" dirty="0" smtClean="0">
                <a:cs typeface="B Homa" panose="00000400000000000000" pitchFamily="2" charset="-78"/>
              </a:rPr>
              <a:t>تعمير </a:t>
            </a:r>
            <a:r>
              <a:rPr lang="fa-IR" sz="2000" dirty="0">
                <a:cs typeface="B Homa" panose="00000400000000000000" pitchFamily="2" charset="-78"/>
              </a:rPr>
              <a:t>وتعويض به موقع </a:t>
            </a:r>
            <a:r>
              <a:rPr lang="fa-IR" sz="2000" dirty="0" smtClean="0">
                <a:cs typeface="B Homa" panose="00000400000000000000" pitchFamily="2" charset="-78"/>
              </a:rPr>
              <a:t>دستگاه‌ها </a:t>
            </a:r>
            <a:r>
              <a:rPr lang="fa-IR" sz="2000" dirty="0">
                <a:cs typeface="B Homa" panose="00000400000000000000" pitchFamily="2" charset="-78"/>
              </a:rPr>
              <a:t>و سيستم هاي كنترلي جهت جلوگيري از نشت و ريخت و پاش گرد </a:t>
            </a:r>
            <a:r>
              <a:rPr lang="fa-IR" sz="2000" dirty="0" smtClean="0">
                <a:cs typeface="B Homa" panose="00000400000000000000" pitchFamily="2" charset="-78"/>
              </a:rPr>
              <a:t>وغبار.</a:t>
            </a:r>
            <a:endParaRPr lang="fa-IR" sz="2000" dirty="0">
              <a:cs typeface="B Homa" panose="00000400000000000000" pitchFamily="2" charset="-78"/>
            </a:endParaRPr>
          </a:p>
          <a:p>
            <a:pPr marL="285750" indent="-285750" algn="r" rtl="1">
              <a:buFontTx/>
              <a:buChar char="-"/>
            </a:pPr>
            <a:r>
              <a:rPr lang="fa-IR" sz="2000" dirty="0" smtClean="0">
                <a:cs typeface="B Homa" panose="00000400000000000000" pitchFamily="2" charset="-78"/>
              </a:rPr>
              <a:t>استفاده </a:t>
            </a:r>
            <a:r>
              <a:rPr lang="fa-IR" sz="2000" dirty="0">
                <a:cs typeface="B Homa" panose="00000400000000000000" pitchFamily="2" charset="-78"/>
              </a:rPr>
              <a:t>ازروش هاي برقراري نظم وترتيب دركارگاه</a:t>
            </a:r>
            <a:r>
              <a:rPr lang="fa-IR" sz="2000" dirty="0" smtClean="0">
                <a:cs typeface="B Homa" panose="00000400000000000000" pitchFamily="2" charset="-78"/>
              </a:rPr>
              <a:t>.</a:t>
            </a:r>
          </a:p>
          <a:p>
            <a:pPr marL="285750" indent="-285750" algn="r" rtl="1">
              <a:buFontTx/>
              <a:buChar char="-"/>
            </a:pPr>
            <a:r>
              <a:rPr lang="fa-IR" sz="2000" dirty="0" smtClean="0">
                <a:cs typeface="B Homa" panose="00000400000000000000" pitchFamily="2" charset="-78"/>
              </a:rPr>
              <a:t> </a:t>
            </a:r>
            <a:r>
              <a:rPr lang="fa-IR" sz="2000" dirty="0">
                <a:cs typeface="B Homa" panose="00000400000000000000" pitchFamily="2" charset="-78"/>
              </a:rPr>
              <a:t>استفاده ازجاروب كردن تر به جاي استفاده ازجاروب كردن </a:t>
            </a:r>
            <a:r>
              <a:rPr lang="fa-IR" sz="2000" dirty="0" smtClean="0">
                <a:cs typeface="B Homa" panose="00000400000000000000" pitchFamily="2" charset="-78"/>
              </a:rPr>
              <a:t>خشک</a:t>
            </a:r>
            <a:endParaRPr lang="en-US" sz="2000" dirty="0" smtClean="0">
              <a:cs typeface="B Homa" panose="00000400000000000000" pitchFamily="2" charset="-78"/>
            </a:endParaRPr>
          </a:p>
          <a:p>
            <a:pPr marL="285750" indent="-285750" algn="r" rtl="1">
              <a:buFontTx/>
              <a:buChar char="-"/>
            </a:pPr>
            <a:r>
              <a:rPr lang="fa-IR" sz="2000" dirty="0" smtClean="0">
                <a:cs typeface="B Homa" panose="00000400000000000000" pitchFamily="2" charset="-78"/>
              </a:rPr>
              <a:t> </a:t>
            </a:r>
            <a:r>
              <a:rPr lang="fa-IR" sz="2000" dirty="0">
                <a:cs typeface="B Homa" panose="00000400000000000000" pitchFamily="2" charset="-78"/>
              </a:rPr>
              <a:t>منع استفاده از وسايل پمپ باد جهت تميز كردن </a:t>
            </a:r>
            <a:r>
              <a:rPr lang="fa-IR" sz="2000" dirty="0" smtClean="0">
                <a:cs typeface="B Homa" panose="00000400000000000000" pitchFamily="2" charset="-78"/>
              </a:rPr>
              <a:t>دستگاه‌ها </a:t>
            </a:r>
            <a:r>
              <a:rPr lang="fa-IR" sz="2000" dirty="0">
                <a:cs typeface="B Homa" panose="00000400000000000000" pitchFamily="2" charset="-78"/>
              </a:rPr>
              <a:t>و لباس كه موجب پراكندگي گرد و غبار سيليس خواهد شد. </a:t>
            </a:r>
            <a:endParaRPr lang="en-US" sz="2000" dirty="0" smtClean="0">
              <a:cs typeface="B Homa" panose="00000400000000000000" pitchFamily="2" charset="-78"/>
            </a:endParaRPr>
          </a:p>
          <a:p>
            <a:pPr marL="285750" indent="-285750" algn="r" rtl="1">
              <a:buFontTx/>
              <a:buChar char="-"/>
            </a:pPr>
            <a:r>
              <a:rPr lang="fa-IR" sz="2000" dirty="0" smtClean="0">
                <a:cs typeface="B Homa" panose="00000400000000000000" pitchFamily="2" charset="-78"/>
              </a:rPr>
              <a:t>استفاده </a:t>
            </a:r>
            <a:r>
              <a:rPr lang="fa-IR" sz="2000" dirty="0">
                <a:cs typeface="B Homa" panose="00000400000000000000" pitchFamily="2" charset="-78"/>
              </a:rPr>
              <a:t>ازفيلترهاي با كارآيي </a:t>
            </a:r>
            <a:r>
              <a:rPr lang="fa-IR" sz="2000" dirty="0" smtClean="0">
                <a:cs typeface="B Homa" panose="00000400000000000000" pitchFamily="2" charset="-78"/>
              </a:rPr>
              <a:t>بالا </a:t>
            </a:r>
            <a:r>
              <a:rPr lang="fa-IR" sz="2000" dirty="0">
                <a:cs typeface="B Homa" panose="00000400000000000000" pitchFamily="2" charset="-78"/>
              </a:rPr>
              <a:t>معروف به هپا فيلتر. </a:t>
            </a:r>
            <a:endParaRPr lang="en-US" sz="2000" dirty="0">
              <a:cs typeface="B Homa" panose="00000400000000000000" pitchFamily="2" charset="-78"/>
            </a:endParaRPr>
          </a:p>
        </p:txBody>
      </p:sp>
      <p:sp>
        <p:nvSpPr>
          <p:cNvPr id="5" name="Rectangle 4"/>
          <p:cNvSpPr/>
          <p:nvPr/>
        </p:nvSpPr>
        <p:spPr>
          <a:xfrm>
            <a:off x="1455312" y="4618623"/>
            <a:ext cx="8525813" cy="1692771"/>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3) رعایت </a:t>
            </a:r>
            <a:r>
              <a:rPr lang="fa-IR" sz="2400" dirty="0">
                <a:solidFill>
                  <a:srgbClr val="0070C0"/>
                </a:solidFill>
                <a:cs typeface="B Titr" panose="00000700000000000000" pitchFamily="2" charset="-78"/>
              </a:rPr>
              <a:t>بهداشت فردی </a:t>
            </a:r>
          </a:p>
          <a:p>
            <a:pPr marL="342900" indent="-342900" algn="r" rtl="1">
              <a:buFontTx/>
              <a:buChar char="-"/>
            </a:pPr>
            <a:r>
              <a:rPr lang="fa-IR" sz="2000" dirty="0" smtClean="0">
                <a:cs typeface="B Homa" panose="00000400000000000000" pitchFamily="2" charset="-78"/>
              </a:rPr>
              <a:t>دست‌ها </a:t>
            </a:r>
            <a:r>
              <a:rPr lang="fa-IR" sz="2000" dirty="0">
                <a:cs typeface="B Homa" panose="00000400000000000000" pitchFamily="2" charset="-78"/>
              </a:rPr>
              <a:t>و صورت به طور مرتب شسته شوند. </a:t>
            </a:r>
          </a:p>
          <a:p>
            <a:pPr marL="342900" indent="-342900" algn="r" rtl="1">
              <a:buFontTx/>
              <a:buChar char="-"/>
            </a:pPr>
            <a:r>
              <a:rPr lang="fa-IR" sz="2000" dirty="0" smtClean="0">
                <a:cs typeface="B Homa" panose="00000400000000000000" pitchFamily="2" charset="-78"/>
              </a:rPr>
              <a:t>ممنوعيت </a:t>
            </a:r>
            <a:r>
              <a:rPr lang="fa-IR" sz="2000" dirty="0">
                <a:cs typeface="B Homa" panose="00000400000000000000" pitchFamily="2" charset="-78"/>
              </a:rPr>
              <a:t>خوردن و آشاميدن و جويدن آدامس در محيط </a:t>
            </a:r>
            <a:r>
              <a:rPr lang="fa-IR" sz="2000" dirty="0" smtClean="0">
                <a:cs typeface="B Homa" panose="00000400000000000000" pitchFamily="2" charset="-78"/>
              </a:rPr>
              <a:t>كاربا سيليس.</a:t>
            </a:r>
            <a:endParaRPr lang="fa-IR" sz="2000" dirty="0">
              <a:cs typeface="B Homa" panose="00000400000000000000" pitchFamily="2" charset="-78"/>
            </a:endParaRPr>
          </a:p>
          <a:p>
            <a:pPr marL="342900" indent="-342900" algn="r" rtl="1">
              <a:buFontTx/>
              <a:buChar char="-"/>
            </a:pPr>
            <a:r>
              <a:rPr lang="fa-IR" sz="2000" dirty="0" smtClean="0">
                <a:cs typeface="B Homa" panose="00000400000000000000" pitchFamily="2" charset="-78"/>
              </a:rPr>
              <a:t>ممنوعيت </a:t>
            </a:r>
            <a:r>
              <a:rPr lang="fa-IR" sz="2000" dirty="0">
                <a:cs typeface="B Homa" panose="00000400000000000000" pitchFamily="2" charset="-78"/>
              </a:rPr>
              <a:t>استفاده از دخانيات در محيط كار با </a:t>
            </a:r>
            <a:r>
              <a:rPr lang="fa-IR" sz="2000" dirty="0" smtClean="0">
                <a:cs typeface="B Homa" panose="00000400000000000000" pitchFamily="2" charset="-78"/>
              </a:rPr>
              <a:t>سيليس.</a:t>
            </a:r>
          </a:p>
          <a:p>
            <a:pPr marL="342900" indent="-342900" algn="r" rtl="1">
              <a:buFontTx/>
              <a:buChar char="-"/>
            </a:pPr>
            <a:r>
              <a:rPr lang="fa-IR" sz="2000" dirty="0" smtClean="0">
                <a:cs typeface="B Homa" panose="00000400000000000000" pitchFamily="2" charset="-78"/>
              </a:rPr>
              <a:t>طريقه </a:t>
            </a:r>
            <a:r>
              <a:rPr lang="fa-IR" sz="2000" dirty="0">
                <a:cs typeface="B Homa" panose="00000400000000000000" pitchFamily="2" charset="-78"/>
              </a:rPr>
              <a:t>صحيح استفاده از وسايل حفاظت فردي و نحوه نگهداري صحيح و بهداشتي آن</a:t>
            </a:r>
            <a:endParaRPr lang="en-US" sz="2000" dirty="0">
              <a:cs typeface="B Homa" panose="00000400000000000000" pitchFamily="2" charset="-78"/>
            </a:endParaRPr>
          </a:p>
        </p:txBody>
      </p:sp>
    </p:spTree>
    <p:extLst>
      <p:ext uri="{BB962C8B-B14F-4D97-AF65-F5344CB8AC3E}">
        <p14:creationId xmlns:p14="http://schemas.microsoft.com/office/powerpoint/2010/main" val="42845674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0007" y="641770"/>
            <a:ext cx="8950816" cy="5755422"/>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4) استفاده </a:t>
            </a:r>
            <a:r>
              <a:rPr lang="fa-IR" sz="2400" dirty="0">
                <a:solidFill>
                  <a:srgbClr val="0070C0"/>
                </a:solidFill>
                <a:cs typeface="B Titr" panose="00000700000000000000" pitchFamily="2" charset="-78"/>
              </a:rPr>
              <a:t>از وسایل حفاظت فردی </a:t>
            </a:r>
            <a:endParaRPr lang="en-US" sz="2400" dirty="0" smtClean="0">
              <a:solidFill>
                <a:srgbClr val="0070C0"/>
              </a:solidFill>
              <a:cs typeface="B Titr" panose="00000700000000000000" pitchFamily="2" charset="-78"/>
            </a:endParaRPr>
          </a:p>
          <a:p>
            <a:pPr algn="r" rtl="1"/>
            <a:endParaRPr lang="en-US" sz="2400" dirty="0" smtClean="0">
              <a:cs typeface="B Titr" panose="00000700000000000000" pitchFamily="2" charset="-78"/>
            </a:endParaRPr>
          </a:p>
          <a:p>
            <a:pPr algn="r" rtl="1"/>
            <a:r>
              <a:rPr lang="fa-IR" sz="2000" dirty="0" smtClean="0">
                <a:cs typeface="B Homa" panose="00000400000000000000" pitchFamily="2" charset="-78"/>
              </a:rPr>
              <a:t>در صورتي‌كه </a:t>
            </a:r>
            <a:r>
              <a:rPr lang="fa-IR" sz="2000" dirty="0">
                <a:cs typeface="B Homa" panose="00000400000000000000" pitchFamily="2" charset="-78"/>
              </a:rPr>
              <a:t>روش هاي كنترلي مهندسي در جلوگيري ازگرد وغبار سيليس در محيط كار </a:t>
            </a:r>
            <a:r>
              <a:rPr lang="fa-IR" sz="2000" dirty="0" smtClean="0">
                <a:cs typeface="B Homa" panose="00000400000000000000" pitchFamily="2" charset="-78"/>
              </a:rPr>
              <a:t>اثر بخش </a:t>
            </a:r>
            <a:r>
              <a:rPr lang="fa-IR" sz="2000" dirty="0">
                <a:cs typeface="B Homa" panose="00000400000000000000" pitchFamily="2" charset="-78"/>
              </a:rPr>
              <a:t>نباشد يا ماهيت كار ايجاب نمايد، از وسايل حفاظت </a:t>
            </a:r>
            <a:r>
              <a:rPr lang="fa-IR" sz="2000" dirty="0" smtClean="0">
                <a:cs typeface="B Homa" panose="00000400000000000000" pitchFamily="2" charset="-78"/>
              </a:rPr>
              <a:t>فردي به عنوان آخرين </a:t>
            </a:r>
            <a:r>
              <a:rPr lang="fa-IR" sz="2000" dirty="0">
                <a:cs typeface="B Homa" panose="00000400000000000000" pitchFamily="2" charset="-78"/>
              </a:rPr>
              <a:t>روش </a:t>
            </a:r>
            <a:r>
              <a:rPr lang="fa-IR" sz="2000" dirty="0" smtClean="0">
                <a:cs typeface="B Homa" panose="00000400000000000000" pitchFamily="2" charset="-78"/>
              </a:rPr>
              <a:t>كنترلي استفاده </a:t>
            </a:r>
            <a:r>
              <a:rPr lang="fa-IR" sz="2000" dirty="0">
                <a:cs typeface="B Homa" panose="00000400000000000000" pitchFamily="2" charset="-78"/>
              </a:rPr>
              <a:t>خواهد شد. اين وسايل براي كار با گرد وغبار سيليس عبارتند </a:t>
            </a:r>
            <a:r>
              <a:rPr lang="fa-IR" sz="2000" dirty="0" smtClean="0">
                <a:cs typeface="B Homa" panose="00000400000000000000" pitchFamily="2" charset="-78"/>
              </a:rPr>
              <a:t>از:</a:t>
            </a:r>
          </a:p>
          <a:p>
            <a:pPr algn="r" rtl="1"/>
            <a:r>
              <a:rPr lang="fa-IR" sz="2000" dirty="0" smtClean="0">
                <a:cs typeface="B Homa" panose="00000400000000000000" pitchFamily="2" charset="-78"/>
              </a:rPr>
              <a:t>1</a:t>
            </a:r>
            <a:r>
              <a:rPr lang="fa-IR"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cs typeface="B Homa" panose="00000400000000000000" pitchFamily="2" charset="-78"/>
              </a:rPr>
              <a:t> لباس كار يكسره </a:t>
            </a:r>
            <a:r>
              <a:rPr lang="fa-IR" sz="2000" dirty="0">
                <a:cs typeface="B Homa" panose="00000400000000000000" pitchFamily="2" charset="-78"/>
              </a:rPr>
              <a:t>و بدون درزو </a:t>
            </a:r>
            <a:r>
              <a:rPr lang="fa-IR" sz="2000" dirty="0" smtClean="0">
                <a:cs typeface="B Homa" panose="00000400000000000000" pitchFamily="2" charset="-78"/>
              </a:rPr>
              <a:t>جيب.</a:t>
            </a:r>
            <a:endParaRPr lang="fa-IR" sz="2000" dirty="0">
              <a:cs typeface="B Homa" panose="00000400000000000000" pitchFamily="2" charset="-78"/>
            </a:endParaRPr>
          </a:p>
          <a:p>
            <a:pPr algn="r" rtl="1"/>
            <a:r>
              <a:rPr lang="fa-IR" sz="2000" dirty="0" smtClean="0">
                <a:cs typeface="B Homa" panose="00000400000000000000" pitchFamily="2" charset="-78"/>
              </a:rPr>
              <a:t>2</a:t>
            </a:r>
            <a:r>
              <a:rPr lang="fa-IR"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cs typeface="B Homa" panose="00000400000000000000" pitchFamily="2" charset="-78"/>
              </a:rPr>
              <a:t> ماسک </a:t>
            </a:r>
            <a:r>
              <a:rPr lang="fa-IR" sz="2000" dirty="0">
                <a:cs typeface="B Homa" panose="00000400000000000000" pitchFamily="2" charset="-78"/>
              </a:rPr>
              <a:t>تنفسي </a:t>
            </a:r>
            <a:r>
              <a:rPr lang="fa-IR" sz="2000" dirty="0" smtClean="0">
                <a:cs typeface="B Homa" panose="00000400000000000000" pitchFamily="2" charset="-78"/>
              </a:rPr>
              <a:t>فيلتردار كامل </a:t>
            </a:r>
            <a:r>
              <a:rPr lang="fa-IR" sz="2000" dirty="0">
                <a:cs typeface="B Homa" panose="00000400000000000000" pitchFamily="2" charset="-78"/>
              </a:rPr>
              <a:t>صورت يا نيمه </a:t>
            </a:r>
            <a:r>
              <a:rPr lang="fa-IR" sz="2000" dirty="0" smtClean="0">
                <a:cs typeface="B Homa" panose="00000400000000000000" pitchFamily="2" charset="-78"/>
              </a:rPr>
              <a:t>صورت.</a:t>
            </a:r>
            <a:endParaRPr lang="fa-IR" sz="2000" dirty="0">
              <a:cs typeface="B Homa" panose="00000400000000000000" pitchFamily="2" charset="-78"/>
            </a:endParaRPr>
          </a:p>
          <a:p>
            <a:pPr algn="r" rtl="1"/>
            <a:endParaRPr lang="fa-IR" sz="2000" dirty="0" smtClean="0">
              <a:cs typeface="B Homa" panose="00000400000000000000" pitchFamily="2" charset="-78"/>
            </a:endParaRPr>
          </a:p>
          <a:p>
            <a:pPr algn="r" rtl="1"/>
            <a:r>
              <a:rPr lang="fa-IR" sz="2000" dirty="0" smtClean="0">
                <a:cs typeface="B Homa" panose="00000400000000000000" pitchFamily="2" charset="-78"/>
              </a:rPr>
              <a:t>ماسک </a:t>
            </a:r>
            <a:r>
              <a:rPr lang="fa-IR" sz="2000" dirty="0">
                <a:cs typeface="B Homa" panose="00000400000000000000" pitchFamily="2" charset="-78"/>
              </a:rPr>
              <a:t>هاي تنفسي با توجه به نوع كار و ميزان غلظت گرد و غبار سيليس توسط مهندسين بهداشت حرفه اي انتخاب مي شوند</a:t>
            </a:r>
            <a:r>
              <a:rPr lang="fa-IR" sz="2000" dirty="0" smtClean="0">
                <a:cs typeface="B Homa" panose="00000400000000000000" pitchFamily="2" charset="-78"/>
              </a:rPr>
              <a:t>.</a:t>
            </a:r>
          </a:p>
          <a:p>
            <a:pPr algn="r" rtl="1"/>
            <a:r>
              <a:rPr lang="fa-IR" sz="2000" dirty="0" smtClean="0">
                <a:cs typeface="B Homa" panose="00000400000000000000" pitchFamily="2" charset="-78"/>
              </a:rPr>
              <a:t> </a:t>
            </a:r>
            <a:r>
              <a:rPr lang="fa-IR" sz="2000" dirty="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cs typeface="B Homa" panose="00000400000000000000" pitchFamily="2" charset="-78"/>
              </a:rPr>
              <a:t> اين </a:t>
            </a:r>
            <a:r>
              <a:rPr lang="fa-IR" sz="2000" dirty="0">
                <a:cs typeface="B Homa" panose="00000400000000000000" pitchFamily="2" charset="-78"/>
              </a:rPr>
              <a:t>نوع </a:t>
            </a:r>
            <a:r>
              <a:rPr lang="fa-IR" sz="2000" dirty="0" smtClean="0">
                <a:cs typeface="B Homa" panose="00000400000000000000" pitchFamily="2" charset="-78"/>
              </a:rPr>
              <a:t>ماسك‌ها </a:t>
            </a:r>
            <a:r>
              <a:rPr lang="fa-IR" sz="2000" dirty="0">
                <a:cs typeface="B Homa" panose="00000400000000000000" pitchFamily="2" charset="-78"/>
              </a:rPr>
              <a:t>معموالً به صورت يک فيلتره يا دو فيلتره با كارايي حفاظت </a:t>
            </a:r>
            <a:r>
              <a:rPr lang="fa-IR" sz="2000" dirty="0" smtClean="0">
                <a:cs typeface="B Homa" panose="00000400000000000000" pitchFamily="2" charset="-78"/>
              </a:rPr>
              <a:t>بالا </a:t>
            </a:r>
            <a:r>
              <a:rPr lang="fa-IR" sz="2000" dirty="0">
                <a:cs typeface="B Homa" panose="00000400000000000000" pitchFamily="2" charset="-78"/>
              </a:rPr>
              <a:t>و در شكل هاي مختلف مشاهده مي شود مثل ماسک نيمه صورت كه روي صورت قرار مي </a:t>
            </a:r>
            <a:r>
              <a:rPr lang="fa-IR" sz="2000" dirty="0" smtClean="0">
                <a:cs typeface="B Homa" panose="00000400000000000000" pitchFamily="2" charset="-78"/>
              </a:rPr>
              <a:t>گيرد و </a:t>
            </a:r>
            <a:r>
              <a:rPr lang="fa-IR" sz="2000" dirty="0">
                <a:cs typeface="B Homa" panose="00000400000000000000" pitchFamily="2" charset="-78"/>
              </a:rPr>
              <a:t>دهان و بيني را مي پوشاند و ماسک كامل صورت كه روي صورت قرار مي گيرد و </a:t>
            </a:r>
            <a:r>
              <a:rPr lang="fa-IR" sz="2000" dirty="0" smtClean="0">
                <a:cs typeface="B Homa" panose="00000400000000000000" pitchFamily="2" charset="-78"/>
              </a:rPr>
              <a:t>علاوه </a:t>
            </a:r>
            <a:r>
              <a:rPr lang="fa-IR" sz="2000" dirty="0">
                <a:cs typeface="B Homa" panose="00000400000000000000" pitchFamily="2" charset="-78"/>
              </a:rPr>
              <a:t>بر دهان و بيني </a:t>
            </a:r>
            <a:r>
              <a:rPr lang="fa-IR" sz="2000" dirty="0" smtClean="0">
                <a:cs typeface="B Homa" panose="00000400000000000000" pitchFamily="2" charset="-78"/>
              </a:rPr>
              <a:t>چشم‌ها </a:t>
            </a:r>
            <a:r>
              <a:rPr lang="fa-IR" sz="2000" dirty="0">
                <a:cs typeface="B Homa" panose="00000400000000000000" pitchFamily="2" charset="-78"/>
              </a:rPr>
              <a:t>را نيز مي پوشاند يا نوعي از ماسک كه همراه با لباس يكسره روي سر قرار مي گيرد و </a:t>
            </a:r>
            <a:r>
              <a:rPr lang="fa-IR" sz="2000" dirty="0" smtClean="0">
                <a:cs typeface="B Homa" panose="00000400000000000000" pitchFamily="2" charset="-78"/>
              </a:rPr>
              <a:t>علاوه </a:t>
            </a:r>
            <a:r>
              <a:rPr lang="fa-IR" sz="2000" dirty="0">
                <a:cs typeface="B Homa" panose="00000400000000000000" pitchFamily="2" charset="-78"/>
              </a:rPr>
              <a:t>بردهان، بيني و چشم، مو و سر را به طوركامل مي پوشاند و معموالً </a:t>
            </a:r>
            <a:r>
              <a:rPr lang="fa-IR" sz="2000" dirty="0" smtClean="0">
                <a:cs typeface="B Homa" panose="00000400000000000000" pitchFamily="2" charset="-78"/>
              </a:rPr>
              <a:t>در عمليات سندبلاستينگ </a:t>
            </a:r>
            <a:r>
              <a:rPr lang="fa-IR" sz="2000" dirty="0">
                <a:cs typeface="B Homa" panose="00000400000000000000" pitchFamily="2" charset="-78"/>
              </a:rPr>
              <a:t>در مقياس بزرگ كاربرد </a:t>
            </a:r>
            <a:r>
              <a:rPr lang="fa-IR" sz="2000" dirty="0" smtClean="0">
                <a:cs typeface="B Homa" panose="00000400000000000000" pitchFamily="2" charset="-78"/>
              </a:rPr>
              <a:t>دارد.</a:t>
            </a:r>
          </a:p>
          <a:p>
            <a:pPr algn="r" rtl="1"/>
            <a:r>
              <a:rPr lang="fa-IR"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cs typeface="B Homa" panose="00000400000000000000" pitchFamily="2" charset="-78"/>
              </a:rPr>
              <a:t> از </a:t>
            </a:r>
            <a:r>
              <a:rPr lang="fa-IR" sz="2000" dirty="0">
                <a:cs typeface="B Homa" panose="00000400000000000000" pitchFamily="2" charset="-78"/>
              </a:rPr>
              <a:t>بين ماسک هاي تنفسي </a:t>
            </a:r>
            <a:r>
              <a:rPr lang="fa-IR" sz="2000" dirty="0" smtClean="0">
                <a:cs typeface="B Homa" panose="00000400000000000000" pitchFamily="2" charset="-78"/>
              </a:rPr>
              <a:t>فيلتردار، </a:t>
            </a:r>
            <a:r>
              <a:rPr lang="fa-IR" sz="2000" dirty="0">
                <a:cs typeface="B Homa" panose="00000400000000000000" pitchFamily="2" charset="-78"/>
              </a:rPr>
              <a:t>ماسک تنفسي ساده از نوع پنبه اي معروف به </a:t>
            </a:r>
            <a:r>
              <a:rPr lang="en-US" sz="2000" dirty="0">
                <a:cs typeface="B Homa" panose="00000400000000000000" pitchFamily="2" charset="-78"/>
              </a:rPr>
              <a:t>N95 </a:t>
            </a:r>
            <a:r>
              <a:rPr lang="fa-IR" sz="2000" dirty="0">
                <a:cs typeface="B Homa" panose="00000400000000000000" pitchFamily="2" charset="-78"/>
              </a:rPr>
              <a:t>به دليل كارآيي </a:t>
            </a:r>
            <a:r>
              <a:rPr lang="fa-IR" sz="2000" dirty="0" smtClean="0">
                <a:cs typeface="B Homa" panose="00000400000000000000" pitchFamily="2" charset="-78"/>
              </a:rPr>
              <a:t>بالا، </a:t>
            </a:r>
            <a:r>
              <a:rPr lang="fa-IR" sz="2000" dirty="0">
                <a:cs typeface="B Homa" panose="00000400000000000000" pitchFamily="2" charset="-78"/>
              </a:rPr>
              <a:t>فراوان بودن، مقرون به صرفه بودن و همچنين سبک و راحت بودن براي اغلب آ</a:t>
            </a:r>
            <a:r>
              <a:rPr lang="fa-IR" sz="2000" dirty="0" smtClean="0">
                <a:cs typeface="B Homa" panose="00000400000000000000" pitchFamily="2" charset="-78"/>
              </a:rPr>
              <a:t>ئروسل‌ها </a:t>
            </a:r>
            <a:r>
              <a:rPr lang="fa-IR" sz="2000" dirty="0">
                <a:cs typeface="B Homa" panose="00000400000000000000" pitchFamily="2" charset="-78"/>
              </a:rPr>
              <a:t>از جمله ذرات سيليس توصيه مي شود.</a:t>
            </a:r>
            <a:endParaRPr lang="en-US" sz="2000" dirty="0">
              <a:cs typeface="B Homa" panose="00000400000000000000" pitchFamily="2" charset="-78"/>
            </a:endParaRPr>
          </a:p>
        </p:txBody>
      </p:sp>
    </p:spTree>
    <p:extLst>
      <p:ext uri="{BB962C8B-B14F-4D97-AF65-F5344CB8AC3E}">
        <p14:creationId xmlns:p14="http://schemas.microsoft.com/office/powerpoint/2010/main" val="27843359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0303" y="980408"/>
            <a:ext cx="9659154" cy="4062651"/>
          </a:xfrm>
          <a:prstGeom prst="rect">
            <a:avLst/>
          </a:prstGeom>
        </p:spPr>
        <p:txBody>
          <a:bodyPr wrap="square">
            <a:spAutoFit/>
          </a:bodyPr>
          <a:lstStyle/>
          <a:p>
            <a:pPr algn="r" rtl="1"/>
            <a:r>
              <a:rPr lang="fa-IR" sz="2400" u="sng" dirty="0" smtClean="0">
                <a:cs typeface="B Titr" panose="00000700000000000000" pitchFamily="2" charset="-78"/>
              </a:rPr>
              <a:t>برای كار با سيليس چه نوع ماسک تنفسي را انتخاب نماييم؟</a:t>
            </a:r>
          </a:p>
          <a:p>
            <a:pPr algn="r" rtl="1"/>
            <a:endParaRPr lang="fa-IR" dirty="0" smtClean="0"/>
          </a:p>
          <a:p>
            <a:pPr algn="r" rtl="1"/>
            <a:r>
              <a:rPr lang="fa-IR" dirty="0" smtClean="0"/>
              <a:t> </a:t>
            </a:r>
            <a:r>
              <a:rPr lang="fa-IR" sz="2000" dirty="0">
                <a:cs typeface="B Homa" panose="00000400000000000000" pitchFamily="2" charset="-78"/>
              </a:rPr>
              <a:t>براي كار با سيليس با توجه به نوع كار و ميزان گردو غبار موجود در محيط كار، ماسک تنفسي را انتخاب مي </a:t>
            </a:r>
            <a:r>
              <a:rPr lang="fa-IR" sz="2000" dirty="0" smtClean="0">
                <a:cs typeface="B Homa" panose="00000400000000000000" pitchFamily="2" charset="-78"/>
              </a:rPr>
              <a:t>نمائيم</a:t>
            </a:r>
            <a:r>
              <a:rPr lang="fa-IR" sz="2000" dirty="0">
                <a:cs typeface="B Homa" panose="00000400000000000000" pitchFamily="2" charset="-78"/>
              </a:rPr>
              <a:t> </a:t>
            </a:r>
            <a:r>
              <a:rPr lang="fa-IR" sz="2000" dirty="0" smtClean="0">
                <a:cs typeface="B Homa" panose="00000400000000000000" pitchFamily="2" charset="-78"/>
              </a:rPr>
              <a:t>(در </a:t>
            </a:r>
            <a:r>
              <a:rPr lang="fa-IR" sz="2000" dirty="0">
                <a:cs typeface="B Homa" panose="00000400000000000000" pitchFamily="2" charset="-78"/>
              </a:rPr>
              <a:t>انتخاب ماسک تنفسي هميشه توصيه سازمان هاي بهداشت حرفه اي ملي و بين </a:t>
            </a:r>
            <a:r>
              <a:rPr lang="fa-IR" sz="2000" dirty="0" smtClean="0">
                <a:cs typeface="B Homa" panose="00000400000000000000" pitchFamily="2" charset="-78"/>
              </a:rPr>
              <a:t>المللي از جمله </a:t>
            </a:r>
            <a:r>
              <a:rPr lang="en-US" sz="2000" dirty="0" smtClean="0">
                <a:cs typeface="B Homa" panose="00000400000000000000" pitchFamily="2" charset="-78"/>
              </a:rPr>
              <a:t>NIOSH-OSHA</a:t>
            </a:r>
            <a:r>
              <a:rPr lang="fa-IR" sz="2000" dirty="0" smtClean="0">
                <a:cs typeface="B Homa" panose="00000400000000000000" pitchFamily="2" charset="-78"/>
              </a:rPr>
              <a:t> و ...را </a:t>
            </a:r>
            <a:r>
              <a:rPr lang="fa-IR" sz="2000" dirty="0">
                <a:cs typeface="B Homa" panose="00000400000000000000" pitchFamily="2" charset="-78"/>
              </a:rPr>
              <a:t>بكار </a:t>
            </a:r>
            <a:r>
              <a:rPr lang="fa-IR" sz="2000" dirty="0" smtClean="0">
                <a:cs typeface="B Homa" panose="00000400000000000000" pitchFamily="2" charset="-78"/>
              </a:rPr>
              <a:t>ببريد).</a:t>
            </a:r>
          </a:p>
          <a:p>
            <a:pPr algn="r" rtl="1"/>
            <a:endParaRPr lang="fa-IR" sz="2000" dirty="0">
              <a:cs typeface="B Homa" panose="00000400000000000000" pitchFamily="2" charset="-78"/>
            </a:endParaRPr>
          </a:p>
          <a:p>
            <a:pPr algn="r" rtl="1"/>
            <a:r>
              <a:rPr lang="fa-IR" sz="2000" dirty="0" smtClean="0">
                <a:cs typeface="B Homa" panose="00000400000000000000" pitchFamily="2" charset="-78"/>
              </a:rPr>
              <a:t>1) پوشاندن </a:t>
            </a:r>
            <a:r>
              <a:rPr lang="fa-IR" sz="2000" dirty="0">
                <a:cs typeface="B Homa" panose="00000400000000000000" pitchFamily="2" charset="-78"/>
              </a:rPr>
              <a:t>دهان با پارچه مثل دستمال يا بلوز </a:t>
            </a:r>
            <a:r>
              <a:rPr lang="fa-IR" sz="2000" dirty="0" smtClean="0">
                <a:cs typeface="B Homa" panose="00000400000000000000" pitchFamily="2" charset="-78"/>
              </a:rPr>
              <a:t>شما را </a:t>
            </a:r>
            <a:r>
              <a:rPr lang="fa-IR" sz="2000" dirty="0">
                <a:cs typeface="B Homa" panose="00000400000000000000" pitchFamily="2" charset="-78"/>
              </a:rPr>
              <a:t>در مقابل گرد و غبار سيليس محافظت نخواهد كرد. </a:t>
            </a:r>
            <a:endParaRPr lang="fa-IR" sz="2000" dirty="0" smtClean="0">
              <a:cs typeface="B Homa" panose="00000400000000000000" pitchFamily="2" charset="-78"/>
            </a:endParaRPr>
          </a:p>
          <a:p>
            <a:pPr marL="457200" indent="-457200" algn="r" rtl="1">
              <a:buAutoNum type="arabicParenR"/>
            </a:pPr>
            <a:endParaRPr lang="fa-IR" sz="2000" dirty="0" smtClean="0">
              <a:cs typeface="B Homa" panose="00000400000000000000" pitchFamily="2" charset="-78"/>
            </a:endParaRPr>
          </a:p>
          <a:p>
            <a:pPr algn="r" rtl="1"/>
            <a:r>
              <a:rPr lang="fa-IR" sz="2000" dirty="0" smtClean="0">
                <a:cs typeface="B Homa" panose="00000400000000000000" pitchFamily="2" charset="-78"/>
              </a:rPr>
              <a:t>2) با </a:t>
            </a:r>
            <a:r>
              <a:rPr lang="fa-IR" sz="2000" dirty="0">
                <a:cs typeface="B Homa" panose="00000400000000000000" pitchFamily="2" charset="-78"/>
              </a:rPr>
              <a:t>استفاده از ماسک تنفسي </a:t>
            </a:r>
            <a:r>
              <a:rPr lang="en-US" sz="2000" dirty="0" smtClean="0">
                <a:cs typeface="B Homa" panose="00000400000000000000" pitchFamily="2" charset="-78"/>
              </a:rPr>
              <a:t>N95 </a:t>
            </a:r>
            <a:r>
              <a:rPr lang="fa-IR" sz="2000" dirty="0" smtClean="0">
                <a:cs typeface="B Homa" panose="00000400000000000000" pitchFamily="2" charset="-78"/>
              </a:rPr>
              <a:t> يا بالاتر، </a:t>
            </a:r>
            <a:r>
              <a:rPr lang="fa-IR" sz="2000" dirty="0">
                <a:cs typeface="B Homa" panose="00000400000000000000" pitchFamily="2" charset="-78"/>
              </a:rPr>
              <a:t>حداقل حفاظت در مقابل گرد و غبار سيليس را فراهم نمائيد</a:t>
            </a:r>
            <a:r>
              <a:rPr lang="fa-IR" dirty="0" smtClean="0"/>
              <a:t>.</a:t>
            </a:r>
          </a:p>
          <a:p>
            <a:pPr algn="r" rtl="1"/>
            <a:endParaRPr lang="fa-IR" dirty="0"/>
          </a:p>
          <a:p>
            <a:pPr lvl="0" algn="r" rtl="1"/>
            <a:r>
              <a:rPr lang="fa-IR" sz="2000" dirty="0" smtClean="0">
                <a:solidFill>
                  <a:prstClr val="black"/>
                </a:solidFill>
                <a:cs typeface="B Homa" panose="00000400000000000000" pitchFamily="2" charset="-78"/>
              </a:rPr>
              <a:t>3) استفاده </a:t>
            </a:r>
            <a:r>
              <a:rPr lang="fa-IR" sz="2000" dirty="0">
                <a:solidFill>
                  <a:prstClr val="black"/>
                </a:solidFill>
                <a:cs typeface="B Homa" panose="00000400000000000000" pitchFamily="2" charset="-78"/>
              </a:rPr>
              <a:t>از ماسک تنفسي نيمه صورت يک فيلتره يا دو فيلتره با فيلترهاي با راندمان بالا در مقابل گرد و غبار سيليس محافظت شويد. </a:t>
            </a:r>
          </a:p>
          <a:p>
            <a:pPr algn="r" rtl="1"/>
            <a:endParaRPr lang="en-US" dirty="0"/>
          </a:p>
        </p:txBody>
      </p:sp>
    </p:spTree>
    <p:extLst>
      <p:ext uri="{BB962C8B-B14F-4D97-AF65-F5344CB8AC3E}">
        <p14:creationId xmlns:p14="http://schemas.microsoft.com/office/powerpoint/2010/main" val="36816785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0760" y="1068548"/>
            <a:ext cx="9427334" cy="4154984"/>
          </a:xfrm>
          <a:prstGeom prst="rect">
            <a:avLst/>
          </a:prstGeom>
        </p:spPr>
        <p:txBody>
          <a:bodyPr wrap="square">
            <a:spAutoFit/>
          </a:bodyPr>
          <a:lstStyle/>
          <a:p>
            <a:pPr lvl="0" algn="r" rtl="1"/>
            <a:r>
              <a:rPr lang="fa-IR" sz="2400" u="sng" dirty="0">
                <a:solidFill>
                  <a:prstClr val="black"/>
                </a:solidFill>
                <a:cs typeface="B Titr" panose="00000700000000000000" pitchFamily="2" charset="-78"/>
              </a:rPr>
              <a:t>برای كار با سيليس چه نوع ماسک تنفسي را انتخاب نماييم</a:t>
            </a:r>
            <a:r>
              <a:rPr lang="fa-IR" sz="2400" u="sng" dirty="0" smtClean="0">
                <a:solidFill>
                  <a:prstClr val="black"/>
                </a:solidFill>
                <a:cs typeface="B Titr" panose="00000700000000000000" pitchFamily="2" charset="-78"/>
              </a:rPr>
              <a:t>؟</a:t>
            </a:r>
            <a:endParaRPr lang="fa-IR" sz="2000" dirty="0">
              <a:solidFill>
                <a:prstClr val="black"/>
              </a:solidFill>
              <a:cs typeface="B Homa" panose="00000400000000000000" pitchFamily="2" charset="-78"/>
            </a:endParaRPr>
          </a:p>
          <a:p>
            <a:pPr algn="r" rtl="1"/>
            <a:endParaRPr lang="fa-IR" sz="2000" dirty="0">
              <a:solidFill>
                <a:prstClr val="black"/>
              </a:solidFill>
              <a:cs typeface="B Homa" panose="00000400000000000000" pitchFamily="2" charset="-78"/>
            </a:endParaRPr>
          </a:p>
          <a:p>
            <a:pPr algn="r" rtl="1"/>
            <a:r>
              <a:rPr lang="fa-IR" sz="2000" dirty="0" smtClean="0">
                <a:solidFill>
                  <a:prstClr val="black"/>
                </a:solidFill>
                <a:cs typeface="B Homa" panose="00000400000000000000" pitchFamily="2" charset="-78"/>
              </a:rPr>
              <a:t>4) با </a:t>
            </a:r>
            <a:r>
              <a:rPr lang="fa-IR" sz="2000" dirty="0">
                <a:solidFill>
                  <a:prstClr val="black"/>
                </a:solidFill>
                <a:cs typeface="B Homa" panose="00000400000000000000" pitchFamily="2" charset="-78"/>
              </a:rPr>
              <a:t>استفاده از ماسک تنفسي كامل صورت يک فيلتره يا دو فيلتره با فيلترهاي با راندمان </a:t>
            </a:r>
            <a:r>
              <a:rPr lang="fa-IR" sz="2000" dirty="0" smtClean="0">
                <a:solidFill>
                  <a:prstClr val="black"/>
                </a:solidFill>
                <a:cs typeface="B Homa" panose="00000400000000000000" pitchFamily="2" charset="-78"/>
              </a:rPr>
              <a:t>بالا </a:t>
            </a:r>
            <a:r>
              <a:rPr lang="fa-IR" sz="2000" dirty="0">
                <a:solidFill>
                  <a:prstClr val="black"/>
                </a:solidFill>
                <a:cs typeface="B Homa" panose="00000400000000000000" pitchFamily="2" charset="-78"/>
              </a:rPr>
              <a:t>در مقابل گرد و غبار سيليس محافظت شويد</a:t>
            </a:r>
            <a:r>
              <a:rPr lang="fa-IR" sz="2000" dirty="0" smtClean="0">
                <a:solidFill>
                  <a:prstClr val="black"/>
                </a:solidFill>
                <a:cs typeface="B Homa" panose="00000400000000000000" pitchFamily="2" charset="-78"/>
              </a:rPr>
              <a:t>. </a:t>
            </a:r>
          </a:p>
          <a:p>
            <a:pPr algn="r" rtl="1"/>
            <a:endParaRPr lang="fa-IR" sz="2000" dirty="0" smtClean="0">
              <a:solidFill>
                <a:prstClr val="black"/>
              </a:solidFill>
              <a:cs typeface="B Homa" panose="00000400000000000000" pitchFamily="2" charset="-78"/>
            </a:endParaRPr>
          </a:p>
          <a:p>
            <a:pPr algn="r" rtl="1"/>
            <a:r>
              <a:rPr lang="fa-IR" sz="2000" dirty="0" smtClean="0">
                <a:solidFill>
                  <a:prstClr val="black"/>
                </a:solidFill>
                <a:cs typeface="B Homa" panose="00000400000000000000" pitchFamily="2" charset="-78"/>
              </a:rPr>
              <a:t>5) با </a:t>
            </a:r>
            <a:r>
              <a:rPr lang="fa-IR" sz="2000" dirty="0">
                <a:solidFill>
                  <a:prstClr val="black"/>
                </a:solidFill>
                <a:cs typeface="B Homa" panose="00000400000000000000" pitchFamily="2" charset="-78"/>
              </a:rPr>
              <a:t>استفاده از ماسک تنفسي كامل صورت متصل به شيلنگ </a:t>
            </a:r>
            <a:r>
              <a:rPr lang="fa-IR" sz="2000" dirty="0" smtClean="0">
                <a:solidFill>
                  <a:prstClr val="black"/>
                </a:solidFill>
                <a:cs typeface="B Homa" panose="00000400000000000000" pitchFamily="2" charset="-78"/>
              </a:rPr>
              <a:t>هوا</a:t>
            </a:r>
            <a:r>
              <a:rPr lang="en-US" sz="2000" dirty="0" smtClean="0">
                <a:solidFill>
                  <a:prstClr val="black"/>
                </a:solidFill>
                <a:cs typeface="B Homa" panose="00000400000000000000" pitchFamily="2" charset="-78"/>
              </a:rPr>
              <a:t> </a:t>
            </a:r>
            <a:r>
              <a:rPr lang="fa-IR" sz="2000" dirty="0" smtClean="0">
                <a:solidFill>
                  <a:prstClr val="black"/>
                </a:solidFill>
                <a:cs typeface="B Homa" panose="00000400000000000000" pitchFamily="2" charset="-78"/>
              </a:rPr>
              <a:t> (</a:t>
            </a:r>
            <a:r>
              <a:rPr lang="en-US" sz="2000" dirty="0" smtClean="0">
                <a:solidFill>
                  <a:prstClr val="black"/>
                </a:solidFill>
                <a:cs typeface="B Homa" panose="00000400000000000000" pitchFamily="2" charset="-78"/>
              </a:rPr>
              <a:t>Respirator</a:t>
            </a:r>
            <a:r>
              <a:rPr lang="fa-IR" sz="2000" dirty="0" smtClean="0">
                <a:solidFill>
                  <a:prstClr val="black"/>
                </a:solidFill>
                <a:cs typeface="B Homa" panose="00000400000000000000" pitchFamily="2" charset="-78"/>
              </a:rPr>
              <a:t>  </a:t>
            </a:r>
            <a:r>
              <a:rPr lang="en-US" sz="2000" dirty="0" err="1" smtClean="0">
                <a:solidFill>
                  <a:prstClr val="black"/>
                </a:solidFill>
                <a:cs typeface="B Homa" panose="00000400000000000000" pitchFamily="2" charset="-78"/>
              </a:rPr>
              <a:t>Urifying</a:t>
            </a:r>
            <a:r>
              <a:rPr lang="fa-IR" sz="2000" dirty="0" smtClean="0">
                <a:solidFill>
                  <a:prstClr val="black"/>
                </a:solidFill>
                <a:cs typeface="B Homa" panose="00000400000000000000" pitchFamily="2" charset="-78"/>
              </a:rPr>
              <a:t>) با </a:t>
            </a:r>
            <a:r>
              <a:rPr lang="fa-IR" sz="2000" dirty="0">
                <a:solidFill>
                  <a:prstClr val="black"/>
                </a:solidFill>
                <a:cs typeface="B Homa" panose="00000400000000000000" pitchFamily="2" charset="-78"/>
              </a:rPr>
              <a:t>فيلترهاي با راندمان </a:t>
            </a:r>
            <a:r>
              <a:rPr lang="fa-IR" sz="2000" dirty="0" smtClean="0">
                <a:solidFill>
                  <a:prstClr val="black"/>
                </a:solidFill>
                <a:cs typeface="B Homa" panose="00000400000000000000" pitchFamily="2" charset="-78"/>
              </a:rPr>
              <a:t>بالا </a:t>
            </a:r>
            <a:r>
              <a:rPr lang="fa-IR" sz="2000" dirty="0">
                <a:solidFill>
                  <a:prstClr val="black"/>
                </a:solidFill>
                <a:cs typeface="B Homa" panose="00000400000000000000" pitchFamily="2" charset="-78"/>
              </a:rPr>
              <a:t>در مقابل گردو غبار سيليس محافظت شويد</a:t>
            </a:r>
            <a:r>
              <a:rPr lang="fa-IR" sz="2000" dirty="0" smtClean="0">
                <a:solidFill>
                  <a:prstClr val="black"/>
                </a:solidFill>
                <a:cs typeface="B Homa" panose="00000400000000000000" pitchFamily="2" charset="-78"/>
              </a:rPr>
              <a:t>.</a:t>
            </a:r>
          </a:p>
          <a:p>
            <a:pPr algn="r" rtl="1"/>
            <a:endParaRPr lang="fa-IR" sz="2000" dirty="0" smtClean="0">
              <a:solidFill>
                <a:prstClr val="black"/>
              </a:solidFill>
              <a:cs typeface="B Homa" panose="00000400000000000000" pitchFamily="2" charset="-78"/>
            </a:endParaRPr>
          </a:p>
          <a:p>
            <a:pPr algn="r" rtl="1"/>
            <a:r>
              <a:rPr lang="fa-IR" sz="2000" dirty="0" smtClean="0">
                <a:solidFill>
                  <a:prstClr val="black"/>
                </a:solidFill>
                <a:cs typeface="B Homa" panose="00000400000000000000" pitchFamily="2" charset="-78"/>
              </a:rPr>
              <a:t> 6) با </a:t>
            </a:r>
            <a:r>
              <a:rPr lang="fa-IR" sz="2000" dirty="0">
                <a:solidFill>
                  <a:prstClr val="black"/>
                </a:solidFill>
                <a:cs typeface="B Homa" panose="00000400000000000000" pitchFamily="2" charset="-78"/>
              </a:rPr>
              <a:t>استفاده از ماسک تنفسي كامل صورت متصل به پمپ </a:t>
            </a:r>
            <a:r>
              <a:rPr lang="fa-IR" sz="2000" dirty="0" smtClean="0">
                <a:solidFill>
                  <a:prstClr val="black"/>
                </a:solidFill>
                <a:cs typeface="B Homa" panose="00000400000000000000" pitchFamily="2" charset="-78"/>
              </a:rPr>
              <a:t>هوا</a:t>
            </a:r>
            <a:r>
              <a:rPr lang="en-US" sz="2000" dirty="0" smtClean="0">
                <a:solidFill>
                  <a:prstClr val="black"/>
                </a:solidFill>
                <a:cs typeface="B Homa" panose="00000400000000000000" pitchFamily="2" charset="-78"/>
              </a:rPr>
              <a:t> (Supplied- Air Respirator)</a:t>
            </a:r>
            <a:r>
              <a:rPr lang="fa-IR" sz="2000" dirty="0">
                <a:solidFill>
                  <a:prstClr val="black"/>
                </a:solidFill>
                <a:cs typeface="B Homa" panose="00000400000000000000" pitchFamily="2" charset="-78"/>
              </a:rPr>
              <a:t>با فيلترهاي با راندمان </a:t>
            </a:r>
            <a:r>
              <a:rPr lang="fa-IR" sz="2000" dirty="0" smtClean="0">
                <a:solidFill>
                  <a:prstClr val="black"/>
                </a:solidFill>
                <a:cs typeface="B Homa" panose="00000400000000000000" pitchFamily="2" charset="-78"/>
              </a:rPr>
              <a:t>بالا </a:t>
            </a:r>
            <a:r>
              <a:rPr lang="fa-IR" sz="2000" dirty="0">
                <a:solidFill>
                  <a:prstClr val="black"/>
                </a:solidFill>
                <a:cs typeface="B Homa" panose="00000400000000000000" pitchFamily="2" charset="-78"/>
              </a:rPr>
              <a:t>در مقابل گردو غبار سيليس محافظت شويد. </a:t>
            </a:r>
            <a:endParaRPr lang="fa-IR" sz="2000" dirty="0" smtClean="0">
              <a:solidFill>
                <a:prstClr val="black"/>
              </a:solidFill>
              <a:cs typeface="B Homa" panose="00000400000000000000" pitchFamily="2" charset="-78"/>
            </a:endParaRPr>
          </a:p>
          <a:p>
            <a:pPr algn="r" rtl="1"/>
            <a:endParaRPr lang="fa-IR" sz="2000" dirty="0" smtClean="0">
              <a:solidFill>
                <a:prstClr val="black"/>
              </a:solidFill>
              <a:cs typeface="B Homa" panose="00000400000000000000" pitchFamily="2" charset="-78"/>
            </a:endParaRPr>
          </a:p>
          <a:p>
            <a:pPr algn="r" rtl="1"/>
            <a:r>
              <a:rPr lang="fa-IR" sz="2000" dirty="0" smtClean="0">
                <a:solidFill>
                  <a:prstClr val="black"/>
                </a:solidFill>
                <a:cs typeface="B Homa" panose="00000400000000000000" pitchFamily="2" charset="-78"/>
              </a:rPr>
              <a:t>7) با </a:t>
            </a:r>
            <a:r>
              <a:rPr lang="fa-IR" sz="2000" dirty="0">
                <a:solidFill>
                  <a:prstClr val="black"/>
                </a:solidFill>
                <a:cs typeface="B Homa" panose="00000400000000000000" pitchFamily="2" charset="-78"/>
              </a:rPr>
              <a:t>استفاده از ماسک تنفسي كامل صورت از نوع </a:t>
            </a:r>
            <a:r>
              <a:rPr lang="fa-IR" sz="2000" dirty="0" smtClean="0">
                <a:solidFill>
                  <a:prstClr val="black"/>
                </a:solidFill>
                <a:cs typeface="B Homa" panose="00000400000000000000" pitchFamily="2" charset="-78"/>
              </a:rPr>
              <a:t>هود</a:t>
            </a:r>
            <a:r>
              <a:rPr lang="en-US" sz="2000" dirty="0" smtClean="0">
                <a:solidFill>
                  <a:prstClr val="black"/>
                </a:solidFill>
                <a:cs typeface="B Homa" panose="00000400000000000000" pitchFamily="2" charset="-78"/>
              </a:rPr>
              <a:t> </a:t>
            </a:r>
            <a:r>
              <a:rPr lang="fa-IR" sz="2000" dirty="0" smtClean="0">
                <a:solidFill>
                  <a:prstClr val="black"/>
                </a:solidFill>
                <a:cs typeface="B Homa" panose="00000400000000000000" pitchFamily="2" charset="-78"/>
              </a:rPr>
              <a:t>(</a:t>
            </a:r>
            <a:r>
              <a:rPr lang="en-US" sz="2000" dirty="0" smtClean="0">
                <a:solidFill>
                  <a:prstClr val="black"/>
                </a:solidFill>
                <a:cs typeface="B Homa" panose="00000400000000000000" pitchFamily="2" charset="-78"/>
              </a:rPr>
              <a:t>CE Type</a:t>
            </a:r>
            <a:r>
              <a:rPr lang="fa-IR" sz="2000" dirty="0" smtClean="0">
                <a:solidFill>
                  <a:prstClr val="black"/>
                </a:solidFill>
                <a:cs typeface="B Homa" panose="00000400000000000000" pitchFamily="2" charset="-78"/>
              </a:rPr>
              <a:t>)</a:t>
            </a:r>
            <a:r>
              <a:rPr lang="en-US" sz="2000" dirty="0" smtClean="0">
                <a:solidFill>
                  <a:prstClr val="black"/>
                </a:solidFill>
                <a:cs typeface="B Homa" panose="00000400000000000000" pitchFamily="2" charset="-78"/>
              </a:rPr>
              <a:t> </a:t>
            </a:r>
            <a:r>
              <a:rPr lang="fa-IR" sz="2000" dirty="0" smtClean="0">
                <a:solidFill>
                  <a:prstClr val="black"/>
                </a:solidFill>
                <a:cs typeface="B Homa" panose="00000400000000000000" pitchFamily="2" charset="-78"/>
              </a:rPr>
              <a:t>با </a:t>
            </a:r>
            <a:r>
              <a:rPr lang="fa-IR" sz="2000" dirty="0">
                <a:solidFill>
                  <a:prstClr val="black"/>
                </a:solidFill>
                <a:cs typeface="B Homa" panose="00000400000000000000" pitchFamily="2" charset="-78"/>
              </a:rPr>
              <a:t>فيلترهاي با راندمان </a:t>
            </a:r>
            <a:r>
              <a:rPr lang="fa-IR" sz="2000" dirty="0" smtClean="0">
                <a:solidFill>
                  <a:prstClr val="black"/>
                </a:solidFill>
                <a:cs typeface="B Homa" panose="00000400000000000000" pitchFamily="2" charset="-78"/>
              </a:rPr>
              <a:t>بالا </a:t>
            </a:r>
            <a:r>
              <a:rPr lang="fa-IR" sz="2000" dirty="0">
                <a:solidFill>
                  <a:prstClr val="black"/>
                </a:solidFill>
                <a:cs typeface="B Homa" panose="00000400000000000000" pitchFamily="2" charset="-78"/>
              </a:rPr>
              <a:t>مخصوص عمليات سندبالست در مقابل گرد و غبار سيليس محافظت شويد. </a:t>
            </a:r>
            <a:endParaRPr lang="en-US" sz="2000" dirty="0">
              <a:solidFill>
                <a:prstClr val="black"/>
              </a:solidFill>
              <a:cs typeface="B Homa" panose="00000400000000000000" pitchFamily="2" charset="-78"/>
            </a:endParaRPr>
          </a:p>
        </p:txBody>
      </p:sp>
    </p:spTree>
    <p:extLst>
      <p:ext uri="{BB962C8B-B14F-4D97-AF65-F5344CB8AC3E}">
        <p14:creationId xmlns:p14="http://schemas.microsoft.com/office/powerpoint/2010/main" val="39291463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35618" y="697485"/>
            <a:ext cx="8615966" cy="400110"/>
          </a:xfrm>
          <a:prstGeom prst="rect">
            <a:avLst/>
          </a:prstGeom>
        </p:spPr>
        <p:txBody>
          <a:bodyPr wrap="square">
            <a:spAutoFit/>
          </a:bodyPr>
          <a:lstStyle/>
          <a:p>
            <a:pPr algn="r" rtl="1"/>
            <a:r>
              <a:rPr lang="fa-IR" sz="2000" dirty="0" smtClean="0">
                <a:cs typeface="B Titr" panose="00000700000000000000" pitchFamily="2" charset="-78"/>
              </a:rPr>
              <a:t>طبقه </a:t>
            </a:r>
            <a:r>
              <a:rPr lang="fa-IR" sz="2000" dirty="0">
                <a:cs typeface="B Titr" panose="00000700000000000000" pitchFamily="2" charset="-78"/>
              </a:rPr>
              <a:t>بندی كاربر مبنای نوع و غلظت سيليس و تعيين نوع ماسک تنفسي</a:t>
            </a:r>
            <a:endParaRPr lang="en-US" sz="2000" dirty="0">
              <a:cs typeface="B Titr" panose="00000700000000000000"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371036897"/>
              </p:ext>
            </p:extLst>
          </p:nvPr>
        </p:nvGraphicFramePr>
        <p:xfrm>
          <a:off x="2123584" y="1634063"/>
          <a:ext cx="8128000" cy="2728617"/>
        </p:xfrm>
        <a:graphic>
          <a:graphicData uri="http://schemas.openxmlformats.org/drawingml/2006/table">
            <a:tbl>
              <a:tblPr firstRow="1" bandRow="1">
                <a:tableStyleId>{5C22544A-7EE6-4342-B048-85BDC9FD1C3A}</a:tableStyleId>
              </a:tblPr>
              <a:tblGrid>
                <a:gridCol w="2032000"/>
                <a:gridCol w="2032000"/>
                <a:gridCol w="1707166"/>
                <a:gridCol w="2356834"/>
              </a:tblGrid>
              <a:tr h="709891">
                <a:tc>
                  <a:txBody>
                    <a:bodyPr/>
                    <a:lstStyle/>
                    <a:p>
                      <a:pPr algn="ctr"/>
                      <a:r>
                        <a:rPr lang="fa-IR" sz="1600" dirty="0" smtClean="0"/>
                        <a:t>طبقه 3</a:t>
                      </a:r>
                      <a:endParaRPr lang="en-US" sz="1600" dirty="0"/>
                    </a:p>
                  </a:txBody>
                  <a:tcPr>
                    <a:solidFill>
                      <a:schemeClr val="bg2">
                        <a:lumMod val="75000"/>
                      </a:schemeClr>
                    </a:solidFill>
                  </a:tcPr>
                </a:tc>
                <a:tc>
                  <a:txBody>
                    <a:bodyPr/>
                    <a:lstStyle/>
                    <a:p>
                      <a:pPr algn="ctr"/>
                      <a:r>
                        <a:rPr lang="fa-IR" sz="1600" dirty="0" smtClean="0"/>
                        <a:t>طبقه 2</a:t>
                      </a:r>
                      <a:endParaRPr lang="en-US" sz="1600" dirty="0"/>
                    </a:p>
                  </a:txBody>
                  <a:tcPr>
                    <a:solidFill>
                      <a:schemeClr val="bg2">
                        <a:lumMod val="75000"/>
                      </a:schemeClr>
                    </a:solidFill>
                  </a:tcPr>
                </a:tc>
                <a:tc>
                  <a:txBody>
                    <a:bodyPr/>
                    <a:lstStyle/>
                    <a:p>
                      <a:pPr algn="ctr"/>
                      <a:r>
                        <a:rPr lang="fa-IR" sz="1600" dirty="0" smtClean="0"/>
                        <a:t>طبقه 1</a:t>
                      </a:r>
                      <a:endParaRPr lang="en-US" sz="1600" dirty="0"/>
                    </a:p>
                  </a:txBody>
                  <a:tcPr>
                    <a:solidFill>
                      <a:schemeClr val="bg2">
                        <a:lumMod val="75000"/>
                      </a:schemeClr>
                    </a:solidFill>
                  </a:tcPr>
                </a:tc>
                <a:tc>
                  <a:txBody>
                    <a:bodyPr/>
                    <a:lstStyle/>
                    <a:p>
                      <a:pPr algn="ctr"/>
                      <a:r>
                        <a:rPr lang="fa-IR" sz="1600" dirty="0" smtClean="0"/>
                        <a:t>نوع طبقه</a:t>
                      </a:r>
                    </a:p>
                    <a:p>
                      <a:pPr algn="ctr"/>
                      <a:r>
                        <a:rPr lang="fa-IR" sz="1600" dirty="0" smtClean="0"/>
                        <a:t>نوع سیلیس و غلظت</a:t>
                      </a:r>
                      <a:endParaRPr lang="en-US" sz="1600" dirty="0"/>
                    </a:p>
                  </a:txBody>
                  <a:tcPr>
                    <a:solidFill>
                      <a:schemeClr val="bg2">
                        <a:lumMod val="75000"/>
                      </a:schemeClr>
                    </a:solidFill>
                  </a:tcPr>
                </a:tc>
              </a:tr>
              <a:tr h="1009363">
                <a:tc>
                  <a:txBody>
                    <a:bodyPr/>
                    <a:lstStyle/>
                    <a:p>
                      <a:pPr algn="ctr" rtl="0"/>
                      <a:r>
                        <a:rPr lang="en-US" dirty="0" smtClean="0"/>
                        <a:t> </a:t>
                      </a:r>
                      <a:endParaRPr lang="fa-IR" dirty="0" smtClean="0"/>
                    </a:p>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2/</a:t>
                      </a:r>
                      <a:r>
                        <a:rPr lang="fa-IR" dirty="0" smtClean="0"/>
                        <a:t>5</a:t>
                      </a:r>
                      <a:r>
                        <a:rPr lang="en-US" dirty="0" smtClean="0"/>
                        <a:t>&lt;mg/m3</a:t>
                      </a:r>
                    </a:p>
                    <a:p>
                      <a:pPr algn="ctr" rtl="0"/>
                      <a:endParaRPr lang="en-US" dirty="0"/>
                    </a:p>
                  </a:txBody>
                  <a:tcPr>
                    <a:solidFill>
                      <a:schemeClr val="accent4">
                        <a:lumMod val="60000"/>
                        <a:lumOff val="40000"/>
                      </a:schemeClr>
                    </a:solidFill>
                  </a:tcPr>
                </a:tc>
                <a:tc>
                  <a:txBody>
                    <a:bodyPr/>
                    <a:lstStyle/>
                    <a:p>
                      <a:pPr algn="ctr" rtl="1"/>
                      <a:r>
                        <a:rPr lang="fa-IR" dirty="0" smtClean="0"/>
                        <a:t>2/5 تا 0/50&lt;</a:t>
                      </a:r>
                      <a:r>
                        <a:rPr lang="en-US" dirty="0" smtClean="0"/>
                        <a:t>mg/m3</a:t>
                      </a:r>
                      <a:endParaRPr lang="en-US" dirty="0"/>
                    </a:p>
                  </a:txBody>
                  <a:tcPr>
                    <a:solidFill>
                      <a:schemeClr val="accent4">
                        <a:lumMod val="60000"/>
                        <a:lumOff val="40000"/>
                      </a:schemeClr>
                    </a:solidFill>
                  </a:tcPr>
                </a:tc>
                <a:tc>
                  <a:txBody>
                    <a:bodyPr/>
                    <a:lstStyle/>
                    <a:p>
                      <a:pPr algn="ctr"/>
                      <a:r>
                        <a:rPr lang="fa-IR" dirty="0" smtClean="0"/>
                        <a:t>5 ./تا 0/05&lt;</a:t>
                      </a:r>
                      <a:endParaRPr lang="en-US" dirty="0"/>
                    </a:p>
                  </a:txBody>
                  <a:tcPr>
                    <a:solidFill>
                      <a:schemeClr val="accent4">
                        <a:lumMod val="60000"/>
                        <a:lumOff val="40000"/>
                      </a:schemeClr>
                    </a:solidFill>
                  </a:tcPr>
                </a:tc>
                <a:tc>
                  <a:txBody>
                    <a:bodyPr/>
                    <a:lstStyle/>
                    <a:p>
                      <a:pPr algn="ctr"/>
                      <a:r>
                        <a:rPr lang="fa-IR" dirty="0" smtClean="0"/>
                        <a:t>کريستوبالیت و تريديمیت</a:t>
                      </a:r>
                      <a:endParaRPr lang="en-US" dirty="0"/>
                    </a:p>
                  </a:txBody>
                  <a:tcPr>
                    <a:solidFill>
                      <a:schemeClr val="accent4">
                        <a:lumMod val="60000"/>
                        <a:lumOff val="40000"/>
                      </a:schemeClr>
                    </a:solidFill>
                  </a:tcPr>
                </a:tc>
              </a:tr>
              <a:tr h="1009363">
                <a:tc>
                  <a:txBody>
                    <a:bodyPr/>
                    <a:lstStyle/>
                    <a:p>
                      <a:pPr algn="ctr" rtl="1"/>
                      <a:r>
                        <a:rPr lang="en-US" dirty="0" smtClean="0"/>
                        <a:t>&lt;</a:t>
                      </a:r>
                      <a:r>
                        <a:rPr lang="fa-IR" dirty="0" smtClean="0"/>
                        <a:t>5</a:t>
                      </a:r>
                      <a:endParaRPr lang="en-US" dirty="0"/>
                    </a:p>
                  </a:txBody>
                  <a:tcPr>
                    <a:solidFill>
                      <a:schemeClr val="accent4">
                        <a:lumMod val="60000"/>
                        <a:lumOff val="40000"/>
                      </a:schemeClr>
                    </a:solidFill>
                  </a:tcPr>
                </a:tc>
                <a:tc>
                  <a:txBody>
                    <a:bodyPr/>
                    <a:lstStyle/>
                    <a:p>
                      <a:pPr algn="ctr" rtl="1"/>
                      <a:r>
                        <a:rPr lang="fa-IR" dirty="0" smtClean="0"/>
                        <a:t>5 تا 1&lt; </a:t>
                      </a:r>
                      <a:r>
                        <a:rPr lang="en-US" dirty="0" smtClean="0"/>
                        <a:t>mg/m3</a:t>
                      </a:r>
                      <a:endParaRPr lang="en-US" dirty="0"/>
                    </a:p>
                  </a:txBody>
                  <a:tcPr>
                    <a:solidFill>
                      <a:schemeClr val="accent4">
                        <a:lumMod val="60000"/>
                        <a:lumOff val="40000"/>
                      </a:schemeClr>
                    </a:solidFill>
                  </a:tcPr>
                </a:tc>
                <a:tc>
                  <a:txBody>
                    <a:bodyPr/>
                    <a:lstStyle/>
                    <a:p>
                      <a:pPr algn="ctr" rtl="1"/>
                      <a:r>
                        <a:rPr lang="fa-IR" dirty="0" smtClean="0"/>
                        <a:t>1تا0.10 &lt;</a:t>
                      </a:r>
                      <a:r>
                        <a:rPr lang="en-US" dirty="0" smtClean="0"/>
                        <a:t>mg/m3</a:t>
                      </a:r>
                      <a:endParaRPr lang="en-US" dirty="0"/>
                    </a:p>
                  </a:txBody>
                  <a:tcPr>
                    <a:solidFill>
                      <a:schemeClr val="accent4">
                        <a:lumMod val="60000"/>
                        <a:lumOff val="40000"/>
                      </a:schemeClr>
                    </a:solidFill>
                  </a:tcPr>
                </a:tc>
                <a:tc>
                  <a:txBody>
                    <a:bodyPr/>
                    <a:lstStyle/>
                    <a:p>
                      <a:pPr algn="ctr"/>
                      <a:r>
                        <a:rPr lang="fa-IR" dirty="0" smtClean="0"/>
                        <a:t>کوارتز و تريپولی</a:t>
                      </a:r>
                      <a:endParaRPr lang="en-US" dirty="0"/>
                    </a:p>
                  </a:txBody>
                  <a:tcPr>
                    <a:solidFill>
                      <a:schemeClr val="accent4">
                        <a:lumMod val="60000"/>
                        <a:lumOff val="40000"/>
                      </a:schemeClr>
                    </a:solidFill>
                  </a:tcPr>
                </a:tc>
              </a:tr>
            </a:tbl>
          </a:graphicData>
        </a:graphic>
      </p:graphicFrame>
    </p:spTree>
    <p:extLst>
      <p:ext uri="{BB962C8B-B14F-4D97-AF65-F5344CB8AC3E}">
        <p14:creationId xmlns:p14="http://schemas.microsoft.com/office/powerpoint/2010/main" val="21907524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3186" y="399244"/>
            <a:ext cx="9195517" cy="369332"/>
          </a:xfrm>
          <a:prstGeom prst="rect">
            <a:avLst/>
          </a:prstGeom>
        </p:spPr>
        <p:txBody>
          <a:bodyPr wrap="square">
            <a:spAutoFit/>
          </a:bodyPr>
          <a:lstStyle/>
          <a:p>
            <a:pPr algn="r" rtl="1"/>
            <a:r>
              <a:rPr lang="fa-IR" dirty="0" smtClean="0">
                <a:cs typeface="B Titr" panose="00000700000000000000" pitchFamily="2" charset="-78"/>
              </a:rPr>
              <a:t>تعيين </a:t>
            </a:r>
            <a:r>
              <a:rPr lang="fa-IR" dirty="0">
                <a:cs typeface="B Titr" panose="00000700000000000000" pitchFamily="2" charset="-78"/>
              </a:rPr>
              <a:t>نوع ماسک تنفسي و اقدامات كنترلي با توجه به نوع طبقه و فعاليت</a:t>
            </a:r>
            <a:endParaRPr lang="en-US" dirty="0">
              <a:cs typeface="B Titr" panose="00000700000000000000"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1181479359"/>
              </p:ext>
            </p:extLst>
          </p:nvPr>
        </p:nvGraphicFramePr>
        <p:xfrm>
          <a:off x="927279" y="1034118"/>
          <a:ext cx="9311424" cy="4450080"/>
        </p:xfrm>
        <a:graphic>
          <a:graphicData uri="http://schemas.openxmlformats.org/drawingml/2006/table">
            <a:tbl>
              <a:tblPr firstRow="1" bandRow="1">
                <a:tableStyleId>{5C22544A-7EE6-4342-B048-85BDC9FD1C3A}</a:tableStyleId>
              </a:tblPr>
              <a:tblGrid>
                <a:gridCol w="3103808"/>
                <a:gridCol w="3103808"/>
                <a:gridCol w="3103808"/>
              </a:tblGrid>
              <a:tr h="395437">
                <a:tc>
                  <a:txBody>
                    <a:bodyPr/>
                    <a:lstStyle/>
                    <a:p>
                      <a:pPr algn="ctr" rtl="1"/>
                      <a:r>
                        <a:rPr lang="fa-IR" sz="1400" dirty="0" smtClean="0"/>
                        <a:t>اقدامات كنترلی</a:t>
                      </a:r>
                      <a:endParaRPr lang="en-US" sz="1400" dirty="0"/>
                    </a:p>
                  </a:txBody>
                  <a:tcPr>
                    <a:solidFill>
                      <a:schemeClr val="bg2">
                        <a:lumMod val="75000"/>
                      </a:schemeClr>
                    </a:solidFill>
                  </a:tcPr>
                </a:tc>
                <a:tc>
                  <a:txBody>
                    <a:bodyPr/>
                    <a:lstStyle/>
                    <a:p>
                      <a:pPr algn="ctr" rtl="1"/>
                      <a:r>
                        <a:rPr lang="fa-IR" sz="1400" dirty="0" smtClean="0"/>
                        <a:t>نوع ماسک مورد نیاز</a:t>
                      </a:r>
                      <a:endParaRPr lang="en-US" sz="1400" dirty="0"/>
                    </a:p>
                  </a:txBody>
                  <a:tcPr>
                    <a:solidFill>
                      <a:schemeClr val="bg2">
                        <a:lumMod val="75000"/>
                      </a:schemeClr>
                    </a:solidFill>
                  </a:tcPr>
                </a:tc>
                <a:tc>
                  <a:txBody>
                    <a:bodyPr/>
                    <a:lstStyle/>
                    <a:p>
                      <a:pPr algn="ctr" rtl="1"/>
                      <a:r>
                        <a:rPr lang="fa-IR" sz="1400" dirty="0" smtClean="0"/>
                        <a:t>نوع فعالیت </a:t>
                      </a:r>
                    </a:p>
                    <a:p>
                      <a:pPr algn="ctr" rtl="1"/>
                      <a:r>
                        <a:rPr lang="fa-IR" sz="1400" dirty="0" smtClean="0"/>
                        <a:t>طبقه 1</a:t>
                      </a:r>
                      <a:endParaRPr lang="en-US" sz="1400" dirty="0"/>
                    </a:p>
                  </a:txBody>
                  <a:tcPr>
                    <a:solidFill>
                      <a:schemeClr val="bg2">
                        <a:lumMod val="75000"/>
                      </a:schemeClr>
                    </a:solidFill>
                  </a:tcPr>
                </a:tc>
              </a:tr>
              <a:tr h="778798">
                <a:tc>
                  <a:txBody>
                    <a:bodyPr/>
                    <a:lstStyle/>
                    <a:p>
                      <a:pPr marL="0" indent="0" algn="ctr" rtl="1">
                        <a:buFontTx/>
                        <a:buNone/>
                      </a:pPr>
                      <a:r>
                        <a:rPr lang="fa-IR" sz="1400" b="1" dirty="0" smtClean="0"/>
                        <a:t>-تمیزکردن محوطه کاربعد از هر فعالیتی.</a:t>
                      </a:r>
                      <a:endParaRPr lang="en-US" sz="1400" b="1" dirty="0" smtClean="0"/>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-منع استفاده ازهوای فشرده کمپرسور و جاروی خشک برای نظافت.</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-کارگران در معرض سیلیس به طور مرتب دوش بگیرند.</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-گرد و غبار سیلیس روی لباس جمع آوری شوند. </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285750" marR="0" lvl="0" indent="-285750" algn="ctr" defTabSz="457200" rtl="1" eaLnBrk="1" fontAlgn="auto" latinLnBrk="0" hangingPunct="1">
                        <a:lnSpc>
                          <a:spcPct val="100000"/>
                        </a:lnSpc>
                        <a:spcBef>
                          <a:spcPts val="0"/>
                        </a:spcBef>
                        <a:spcAft>
                          <a:spcPts val="0"/>
                        </a:spcAft>
                        <a:buClrTx/>
                        <a:buSzTx/>
                        <a:buFontTx/>
                        <a:buChar char="-"/>
                        <a:tabLst/>
                        <a:defRPr/>
                      </a:pP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-لباس کار کارگران توسط رختشويخانه مرتب شستشو شود. </a:t>
                      </a: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-در مكان های‌کار با سیلس تابلوهای هشدار دهنده نصب شود: در اين مكان خطرتماس با سیلیس وجود دارد. </a:t>
                      </a:r>
                      <a:r>
                        <a:rPr lang="fa-IR" sz="1400" b="1" dirty="0" smtClean="0"/>
                        <a:t> </a:t>
                      </a:r>
                      <a:endParaRPr lang="en-US" sz="1400" b="1" dirty="0"/>
                    </a:p>
                  </a:txBody>
                  <a:tcPr>
                    <a:solidFill>
                      <a:schemeClr val="accent4">
                        <a:lumMod val="60000"/>
                        <a:lumOff val="40000"/>
                      </a:schemeClr>
                    </a:solidFill>
                  </a:tcPr>
                </a:tc>
                <a:tc>
                  <a:txBody>
                    <a:bodyPr/>
                    <a:lstStyle/>
                    <a:p>
                      <a:pPr algn="ctr" rtl="1"/>
                      <a:r>
                        <a:rPr lang="fa-IR" sz="1400" b="1" dirty="0" smtClean="0"/>
                        <a:t>-ماسک تنفسی نیمه صورت ازنوع فیلتردار)ماسک سری </a:t>
                      </a:r>
                      <a:r>
                        <a:rPr lang="en-US" sz="1400" b="1" dirty="0" smtClean="0"/>
                        <a:t>N </a:t>
                      </a:r>
                      <a:r>
                        <a:rPr lang="fa-IR" sz="1400" b="1" dirty="0" smtClean="0"/>
                        <a:t>با کارآيی 95،99 يا100 درصد)</a:t>
                      </a:r>
                      <a:endParaRPr lang="en-US" sz="1400" b="1" dirty="0"/>
                    </a:p>
                  </a:txBody>
                  <a:tcPr>
                    <a:solidFill>
                      <a:schemeClr val="accent4">
                        <a:lumMod val="60000"/>
                        <a:lumOff val="40000"/>
                      </a:schemeClr>
                    </a:solidFill>
                  </a:tcPr>
                </a:tc>
                <a:tc>
                  <a:txBody>
                    <a:bodyPr/>
                    <a:lstStyle/>
                    <a:p>
                      <a:pPr algn="ctr" rtl="1"/>
                      <a:r>
                        <a:rPr lang="en-US" sz="1400" b="1" dirty="0" smtClean="0"/>
                        <a:t>-</a:t>
                      </a:r>
                      <a:r>
                        <a:rPr lang="fa-IR" sz="1400" b="1" dirty="0" smtClean="0"/>
                        <a:t>مته كردن بتن يا سنگ</a:t>
                      </a:r>
                      <a:endParaRPr lang="en-US" sz="1400" b="1" dirty="0" smtClean="0"/>
                    </a:p>
                    <a:p>
                      <a:pPr algn="ctr" rtl="1"/>
                      <a:endParaRPr lang="en-US" sz="1400" b="1" dirty="0" smtClean="0"/>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black"/>
                          </a:solidFill>
                          <a:effectLst/>
                          <a:uLnTx/>
                          <a:uFillTx/>
                          <a:latin typeface="+mn-lt"/>
                          <a:ea typeface="+mn-ea"/>
                          <a:cs typeface="+mn-cs"/>
                        </a:rPr>
                        <a:t>-</a:t>
                      </a:r>
                      <a:r>
                        <a:rPr kumimoji="0" lang="fa-IR" sz="1400" b="1" i="0" u="none" strike="noStrike" kern="1200" cap="none" spc="0" normalizeH="0" baseline="0" noProof="0" dirty="0" smtClean="0">
                          <a:ln>
                            <a:noFill/>
                          </a:ln>
                          <a:solidFill>
                            <a:prstClr val="black"/>
                          </a:solidFill>
                          <a:effectLst/>
                          <a:uLnTx/>
                          <a:uFillTx/>
                          <a:latin typeface="+mn-lt"/>
                          <a:ea typeface="+mn-ea"/>
                          <a:cs typeface="+mn-cs"/>
                        </a:rPr>
                        <a:t>خردكردن بتن آسفالت</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black"/>
                          </a:solidFill>
                          <a:effectLst/>
                          <a:uLnTx/>
                          <a:uFillTx/>
                          <a:latin typeface="+mn-lt"/>
                          <a:ea typeface="+mn-ea"/>
                          <a:cs typeface="+mn-cs"/>
                        </a:rPr>
                        <a:t>-</a:t>
                      </a:r>
                      <a:r>
                        <a:rPr kumimoji="0" lang="fa-IR" sz="1400" b="1" i="0" u="none" strike="noStrike" kern="1200" cap="none" spc="0" normalizeH="0" baseline="0" noProof="0" dirty="0" smtClean="0">
                          <a:ln>
                            <a:noFill/>
                          </a:ln>
                          <a:solidFill>
                            <a:prstClr val="black"/>
                          </a:solidFill>
                          <a:effectLst/>
                          <a:uLnTx/>
                          <a:uFillTx/>
                          <a:latin typeface="+mn-lt"/>
                          <a:ea typeface="+mn-ea"/>
                          <a:cs typeface="+mn-cs"/>
                        </a:rPr>
                        <a:t>کار باميكسرو قيف‌هاي سنگ كوبي با درصد بالاي سيليس(95درصد)</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indent="0" algn="ctr" rtl="1">
                        <a:buFontTx/>
                        <a:buNone/>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-حمل و نقل سيليس در</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مكان هايي كه گردو غبار سيلس در هوا كاملا مشهود است. </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-كاردر 25 متري نواحي كه كمپرسور با هواي فشرده براي جمع كردن سيليس استفاده مي شود. </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285750" indent="-285750" algn="ctr" rtl="1">
                        <a:buFontTx/>
                        <a:buChar char="-"/>
                      </a:pPr>
                      <a:endParaRPr lang="en-US" sz="1400" b="1" dirty="0"/>
                    </a:p>
                  </a:txBody>
                  <a:tcPr>
                    <a:solidFill>
                      <a:schemeClr val="accent4">
                        <a:lumMod val="60000"/>
                        <a:lumOff val="40000"/>
                      </a:schemeClr>
                    </a:solidFill>
                  </a:tcPr>
                </a:tc>
              </a:tr>
            </a:tbl>
          </a:graphicData>
        </a:graphic>
      </p:graphicFrame>
    </p:spTree>
    <p:extLst>
      <p:ext uri="{BB962C8B-B14F-4D97-AF65-F5344CB8AC3E}">
        <p14:creationId xmlns:p14="http://schemas.microsoft.com/office/powerpoint/2010/main" val="42164141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65683379"/>
              </p:ext>
            </p:extLst>
          </p:nvPr>
        </p:nvGraphicFramePr>
        <p:xfrm>
          <a:off x="1223490" y="1004551"/>
          <a:ext cx="9015213" cy="5090160"/>
        </p:xfrm>
        <a:graphic>
          <a:graphicData uri="http://schemas.openxmlformats.org/drawingml/2006/table">
            <a:tbl>
              <a:tblPr firstRow="1" bandRow="1">
                <a:tableStyleId>{5C22544A-7EE6-4342-B048-85BDC9FD1C3A}</a:tableStyleId>
              </a:tblPr>
              <a:tblGrid>
                <a:gridCol w="3005071"/>
                <a:gridCol w="2880577"/>
                <a:gridCol w="3129565"/>
              </a:tblGrid>
              <a:tr h="497581">
                <a:tc>
                  <a:txBody>
                    <a:bodyPr/>
                    <a:lstStyle/>
                    <a:p>
                      <a:pPr algn="ctr" rtl="1"/>
                      <a:r>
                        <a:rPr lang="fa-IR" sz="1400" dirty="0" smtClean="0"/>
                        <a:t>اقدامات كنترلی</a:t>
                      </a:r>
                      <a:endParaRPr lang="en-US" sz="1400" dirty="0"/>
                    </a:p>
                  </a:txBody>
                  <a:tcPr>
                    <a:solidFill>
                      <a:schemeClr val="bg2">
                        <a:lumMod val="75000"/>
                      </a:schemeClr>
                    </a:solidFill>
                  </a:tcPr>
                </a:tc>
                <a:tc>
                  <a:txBody>
                    <a:bodyPr/>
                    <a:lstStyle/>
                    <a:p>
                      <a:pPr algn="ctr" rtl="1"/>
                      <a:r>
                        <a:rPr lang="fa-IR" sz="1400" dirty="0" smtClean="0"/>
                        <a:t>نوع ماسک مورد نیاز</a:t>
                      </a:r>
                      <a:endParaRPr lang="en-US" sz="1400" dirty="0"/>
                    </a:p>
                  </a:txBody>
                  <a:tcPr>
                    <a:solidFill>
                      <a:schemeClr val="bg2">
                        <a:lumMod val="75000"/>
                      </a:schemeClr>
                    </a:solidFill>
                  </a:tcPr>
                </a:tc>
                <a:tc>
                  <a:txBody>
                    <a:bodyPr/>
                    <a:lstStyle/>
                    <a:p>
                      <a:pPr algn="ctr" rtl="1"/>
                      <a:r>
                        <a:rPr lang="fa-IR" sz="1400" dirty="0" smtClean="0"/>
                        <a:t>نوع فعالیت </a:t>
                      </a:r>
                    </a:p>
                    <a:p>
                      <a:pPr algn="ctr" rtl="1"/>
                      <a:r>
                        <a:rPr lang="fa-IR" sz="1400" dirty="0" smtClean="0"/>
                        <a:t>طبقه 2</a:t>
                      </a:r>
                      <a:endParaRPr lang="en-US" sz="1400" dirty="0"/>
                    </a:p>
                  </a:txBody>
                  <a:tcPr>
                    <a:solidFill>
                      <a:schemeClr val="bg2">
                        <a:lumMod val="75000"/>
                      </a:schemeClr>
                    </a:solidFill>
                  </a:tcPr>
                </a:tc>
              </a:tr>
              <a:tr h="698678">
                <a:tc>
                  <a:txBody>
                    <a:bodyPr/>
                    <a:lstStyle/>
                    <a:p>
                      <a:pPr algn="ctr" rtl="1"/>
                      <a:r>
                        <a:rPr lang="fa-IR" sz="1400" b="1" dirty="0" smtClean="0"/>
                        <a:t>عالوه بر اقدامات کنترلی طبقه 1 موارد ذيل مورد توجه قرار گیرد:</a:t>
                      </a:r>
                    </a:p>
                    <a:p>
                      <a:pPr algn="ctr" rtl="1"/>
                      <a:endParaRPr lang="fa-IR" sz="1400" b="1" dirty="0" smtClean="0"/>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-افراد متفرقه به غیرازکارگران مشاغل ياد شده حداقل 10مترازمحل کار فاصله داشته باشند</a:t>
                      </a: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-درمكان هايی که امكان مديريت جلوگیری ازورود افراد متفرقه وجود ندارد از حفاظ يا محفظه استفاده شود. </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algn="ctr" rtl="1"/>
                      <a:endParaRPr lang="en-US" sz="1400" b="1" dirty="0"/>
                    </a:p>
                  </a:txBody>
                  <a:tcPr>
                    <a:solidFill>
                      <a:schemeClr val="accent4">
                        <a:lumMod val="60000"/>
                        <a:lumOff val="40000"/>
                      </a:schemeClr>
                    </a:solidFill>
                  </a:tcPr>
                </a:tc>
                <a:tc>
                  <a:txBody>
                    <a:bodyPr/>
                    <a:lstStyle/>
                    <a:p>
                      <a:pPr algn="ctr" rtl="1"/>
                      <a:r>
                        <a:rPr lang="fa-IR" sz="1400" b="1" dirty="0" smtClean="0"/>
                        <a:t>ماسک تنفسی کامل صورت ازنوع فیلترداربا کارآيی 100 درصد</a:t>
                      </a:r>
                      <a:endParaRPr lang="en-US" sz="1400" b="1" dirty="0"/>
                    </a:p>
                  </a:txBody>
                  <a:tcPr>
                    <a:solidFill>
                      <a:schemeClr val="accent4">
                        <a:lumMod val="60000"/>
                        <a:lumOff val="40000"/>
                      </a:schemeClr>
                    </a:solidFill>
                  </a:tcPr>
                </a:tc>
                <a:tc>
                  <a:txBody>
                    <a:bodyPr/>
                    <a:lstStyle/>
                    <a:p>
                      <a:pPr marL="0" indent="0" algn="ctr" rtl="1">
                        <a:buFontTx/>
                        <a:buNone/>
                      </a:pPr>
                      <a:r>
                        <a:rPr lang="fa-IR" sz="1400" b="1" dirty="0" smtClean="0"/>
                        <a:t>-كار با چكش بادي قوي</a:t>
                      </a:r>
                    </a:p>
                    <a:p>
                      <a:pPr marL="0" indent="0" algn="ctr" rtl="1">
                        <a:buFontTx/>
                        <a:buNone/>
                      </a:pPr>
                      <a:endParaRPr lang="fa-IR" sz="1400" b="1" dirty="0" smtClean="0"/>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-مته كردن بتن يا سنگ قسمتي از تونل يا جاده </a:t>
                      </a: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fa-IR"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-كار با ابزاربرش، آسياب، صيقل دهنده بتون و سنگ -بنايي- سنگ بري</a:t>
                      </a: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fa-IR"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-كاردرتونل (مته كردن، حمل و نقل مواد) </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-استفاده از كمپرسورهواي فشرده براي برداشتن گرد وغبارسيليس درهواي آزاد</a:t>
                      </a: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-خرد كردن بتن با مته و چكش بادي برقي</a:t>
                      </a: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fa-IR"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smtClean="0">
                          <a:ln>
                            <a:noFill/>
                          </a:ln>
                          <a:solidFill>
                            <a:prstClr val="black"/>
                          </a:solidFill>
                          <a:effectLst/>
                          <a:uLnTx/>
                          <a:uFillTx/>
                          <a:latin typeface="+mn-lt"/>
                          <a:ea typeface="+mn-ea"/>
                          <a:cs typeface="+mn-cs"/>
                        </a:rPr>
                        <a:t>-ورود به محوطه كارعمليات سندبالستينگ بعد از پانزده دقيقه</a:t>
                      </a: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ctr" defTabSz="457200" rtl="1"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prstClr val="black"/>
                        </a:solidFill>
                        <a:effectLst/>
                        <a:uLnTx/>
                        <a:uFillTx/>
                        <a:latin typeface="+mn-lt"/>
                        <a:ea typeface="+mn-ea"/>
                        <a:cs typeface="+mn-cs"/>
                      </a:endParaRPr>
                    </a:p>
                  </a:txBody>
                  <a:tcPr>
                    <a:solidFill>
                      <a:schemeClr val="accent4">
                        <a:lumMod val="60000"/>
                        <a:lumOff val="40000"/>
                      </a:schemeClr>
                    </a:solidFill>
                  </a:tcPr>
                </a:tc>
              </a:tr>
            </a:tbl>
          </a:graphicData>
        </a:graphic>
      </p:graphicFrame>
      <p:sp>
        <p:nvSpPr>
          <p:cNvPr id="3" name="Rectangle 2"/>
          <p:cNvSpPr/>
          <p:nvPr/>
        </p:nvSpPr>
        <p:spPr>
          <a:xfrm>
            <a:off x="1043186" y="399244"/>
            <a:ext cx="9195517" cy="369332"/>
          </a:xfrm>
          <a:prstGeom prst="rect">
            <a:avLst/>
          </a:prstGeom>
        </p:spPr>
        <p:txBody>
          <a:bodyPr wrap="square">
            <a:spAutoFit/>
          </a:bodyPr>
          <a:lstStyle/>
          <a:p>
            <a:pPr algn="r" rtl="1"/>
            <a:r>
              <a:rPr lang="fa-IR" dirty="0" smtClean="0">
                <a:cs typeface="B Titr" panose="00000700000000000000" pitchFamily="2" charset="-78"/>
              </a:rPr>
              <a:t>تعيين </a:t>
            </a:r>
            <a:r>
              <a:rPr lang="fa-IR" dirty="0">
                <a:cs typeface="B Titr" panose="00000700000000000000" pitchFamily="2" charset="-78"/>
              </a:rPr>
              <a:t>نوع ماسک تنفسي و اقدامات كنترلي با توجه به نوع طبقه و فعاليت</a:t>
            </a:r>
            <a:endParaRPr lang="en-US" dirty="0">
              <a:cs typeface="B Titr" panose="00000700000000000000" pitchFamily="2" charset="-78"/>
            </a:endParaRPr>
          </a:p>
        </p:txBody>
      </p:sp>
    </p:spTree>
    <p:extLst>
      <p:ext uri="{BB962C8B-B14F-4D97-AF65-F5344CB8AC3E}">
        <p14:creationId xmlns:p14="http://schemas.microsoft.com/office/powerpoint/2010/main" val="3936483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32407" y="786717"/>
            <a:ext cx="952505" cy="523220"/>
          </a:xfrm>
          <a:prstGeom prst="rect">
            <a:avLst/>
          </a:prstGeom>
        </p:spPr>
        <p:txBody>
          <a:bodyPr wrap="none">
            <a:spAutoFit/>
          </a:bodyPr>
          <a:lstStyle/>
          <a:p>
            <a:r>
              <a:rPr lang="fa-IR" sz="2800" dirty="0" smtClean="0">
                <a:solidFill>
                  <a:srgbClr val="0070C0"/>
                </a:solidFill>
                <a:cs typeface="B Titr" panose="00000700000000000000" pitchFamily="2" charset="-78"/>
              </a:rPr>
              <a:t>مقدمه</a:t>
            </a:r>
            <a:endParaRPr lang="en-US" sz="2800" dirty="0">
              <a:solidFill>
                <a:srgbClr val="0070C0"/>
              </a:solidFill>
              <a:cs typeface="B Titr" panose="00000700000000000000" pitchFamily="2" charset="-78"/>
            </a:endParaRPr>
          </a:p>
        </p:txBody>
      </p:sp>
      <p:sp>
        <p:nvSpPr>
          <p:cNvPr id="5" name="Rectangle 4"/>
          <p:cNvSpPr/>
          <p:nvPr/>
        </p:nvSpPr>
        <p:spPr>
          <a:xfrm>
            <a:off x="437881" y="1309937"/>
            <a:ext cx="9247031" cy="2862322"/>
          </a:xfrm>
          <a:prstGeom prst="rect">
            <a:avLst/>
          </a:prstGeom>
        </p:spPr>
        <p:txBody>
          <a:bodyPr wrap="square">
            <a:spAutoFit/>
          </a:bodyPr>
          <a:lstStyle/>
          <a:p>
            <a:pPr algn="just" rtl="1"/>
            <a:r>
              <a:rPr lang="fa-IR" sz="2000" dirty="0" smtClean="0">
                <a:cs typeface="B Homa" panose="00000400000000000000" pitchFamily="2" charset="-78"/>
              </a:rPr>
              <a:t>سیليس درصنعت كاربردهاي فراوان دارد و پس از گردش درچندين فرايند وارد چرخه توليد و تجارت مي گردد. در اولين فرايند يا فرايند اصلي مثل معادن سيليس يا سيليس كوبي‌ها اين ماده بنا به هدف مورد نظر توليد يا پرورده شده و پس از درجه بندي به بازار عرضه مي‌شود و سپس بنا به تقاضاي صنايع و مشاغلي مثل شيشه سازي، ريخته گري، كاشي و سراميک سازی و عمليات سندبلاستينگ، وارد دومين فرايند شده و به عنوان ماده اصلي در اين صنايع مورد استفاده قرارمي گيرد.</a:t>
            </a:r>
          </a:p>
          <a:p>
            <a:pPr algn="just" rtl="1"/>
            <a:r>
              <a:rPr lang="fa-IR" sz="2000" dirty="0" smtClean="0">
                <a:cs typeface="B Homa" panose="00000400000000000000" pitchFamily="2" charset="-78"/>
              </a:rPr>
              <a:t> درمرحله يا فرايند سوم، سيليس درحين انجام خدماتي مثل برش دادن، ساب دادن، مته كردن، خرد كردن، تراشيدن وديگر عمليات مشابه بر روي قطعات بتني و سنگي و ديگر قطعات حاوي سيليس ايجاد مي شود و درصورت عدم استفاده از امكانات پيش گيري و كنترل كننده، ذرات سيليس درمحيط كار پراكنده شده و درصورت استنشاق آن توسط كارگران خطرات ريوي را به دنبال خواهد داشت. </a:t>
            </a:r>
            <a:endParaRPr lang="en-US" sz="2000" dirty="0">
              <a:cs typeface="B Homa" panose="00000400000000000000" pitchFamily="2" charset="-78"/>
            </a:endParaRPr>
          </a:p>
        </p:txBody>
      </p:sp>
      <p:sp>
        <p:nvSpPr>
          <p:cNvPr id="6" name="Rectangle 5"/>
          <p:cNvSpPr/>
          <p:nvPr/>
        </p:nvSpPr>
        <p:spPr>
          <a:xfrm>
            <a:off x="437881" y="4170322"/>
            <a:ext cx="9247031" cy="1631216"/>
          </a:xfrm>
          <a:prstGeom prst="rect">
            <a:avLst/>
          </a:prstGeom>
        </p:spPr>
        <p:txBody>
          <a:bodyPr wrap="square">
            <a:spAutoFit/>
          </a:bodyPr>
          <a:lstStyle/>
          <a:p>
            <a:pPr algn="just" rtl="1"/>
            <a:r>
              <a:rPr lang="fa-IR" sz="2000" dirty="0" smtClean="0">
                <a:cs typeface="B Homa" panose="00000400000000000000" pitchFamily="2" charset="-78"/>
              </a:rPr>
              <a:t>اگرچه به دليل خواص فيزيكي و شيميايي مناسب سيليس درصنايع فوق حذف آن از چرخه توليد امكان پذير نمي باشد و يا نميتوان در تمام عرصه هاي توليد ازجايگزين‌هاي مشابه استفاده كرد ولي ميتوان با استفاده ازتجارب، پيشنهادات و راهنماهاي سازمان‌هاي بهداشت صنعتي و بهداشت حرفه‌اي جهان مثل سازمان </a:t>
            </a:r>
            <a:r>
              <a:rPr lang="en-US" sz="2000" dirty="0" smtClean="0">
                <a:cs typeface="B Homa" panose="00000400000000000000" pitchFamily="2" charset="-78"/>
              </a:rPr>
              <a:t>OSHA -ACGIH -NIOSH</a:t>
            </a:r>
            <a:r>
              <a:rPr lang="fa-IR" sz="2000" dirty="0" smtClean="0">
                <a:cs typeface="B Homa" panose="00000400000000000000" pitchFamily="2" charset="-78"/>
              </a:rPr>
              <a:t>سازمان بين المللي كار و سازمان بهداشت جهاني و همچنين از تجارب اساتيد هيئت علمي دانشگاه‌هاي معتبر كشور بهره گرفت.</a:t>
            </a:r>
            <a:endParaRPr lang="en-US" sz="2000" dirty="0">
              <a:cs typeface="B Homa" panose="00000400000000000000" pitchFamily="2" charset="-78"/>
            </a:endParaRPr>
          </a:p>
        </p:txBody>
      </p:sp>
    </p:spTree>
    <p:extLst>
      <p:ext uri="{BB962C8B-B14F-4D97-AF65-F5344CB8AC3E}">
        <p14:creationId xmlns:p14="http://schemas.microsoft.com/office/powerpoint/2010/main" val="41547204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52694816"/>
              </p:ext>
            </p:extLst>
          </p:nvPr>
        </p:nvGraphicFramePr>
        <p:xfrm>
          <a:off x="1365163" y="1146219"/>
          <a:ext cx="8937936" cy="4043967"/>
        </p:xfrm>
        <a:graphic>
          <a:graphicData uri="http://schemas.openxmlformats.org/drawingml/2006/table">
            <a:tbl>
              <a:tblPr firstRow="1" bandRow="1">
                <a:tableStyleId>{5C22544A-7EE6-4342-B048-85BDC9FD1C3A}</a:tableStyleId>
              </a:tblPr>
              <a:tblGrid>
                <a:gridCol w="2979312"/>
                <a:gridCol w="2979312"/>
                <a:gridCol w="2979312"/>
              </a:tblGrid>
              <a:tr h="548872">
                <a:tc>
                  <a:txBody>
                    <a:bodyPr/>
                    <a:lstStyle/>
                    <a:p>
                      <a:pPr algn="ctr" rtl="1"/>
                      <a:r>
                        <a:rPr lang="fa-IR" sz="1400" dirty="0" smtClean="0"/>
                        <a:t>اقدامات كنترلي</a:t>
                      </a:r>
                      <a:endParaRPr lang="en-US" sz="1400" dirty="0"/>
                    </a:p>
                  </a:txBody>
                  <a:tcPr>
                    <a:solidFill>
                      <a:schemeClr val="bg2">
                        <a:lumMod val="75000"/>
                      </a:schemeClr>
                    </a:solidFill>
                  </a:tcPr>
                </a:tc>
                <a:tc>
                  <a:txBody>
                    <a:bodyPr/>
                    <a:lstStyle/>
                    <a:p>
                      <a:pPr algn="ctr" rtl="1"/>
                      <a:r>
                        <a:rPr lang="fa-IR" sz="1400" dirty="0" smtClean="0"/>
                        <a:t>نوع ماسک مورد نياز </a:t>
                      </a:r>
                      <a:endParaRPr lang="en-US" sz="1400" dirty="0"/>
                    </a:p>
                  </a:txBody>
                  <a:tcPr>
                    <a:solidFill>
                      <a:schemeClr val="bg2">
                        <a:lumMod val="75000"/>
                      </a:schemeClr>
                    </a:solidFill>
                  </a:tcPr>
                </a:tc>
                <a:tc>
                  <a:txBody>
                    <a:bodyPr/>
                    <a:lstStyle/>
                    <a:p>
                      <a:pPr algn="ctr" rtl="1"/>
                      <a:r>
                        <a:rPr lang="fa-IR" sz="1400" dirty="0" smtClean="0"/>
                        <a:t>نوع فعاليت طبقه 3</a:t>
                      </a:r>
                      <a:endParaRPr lang="en-US" sz="1400" dirty="0"/>
                    </a:p>
                  </a:txBody>
                  <a:tcPr>
                    <a:solidFill>
                      <a:schemeClr val="bg2">
                        <a:lumMod val="75000"/>
                      </a:schemeClr>
                    </a:solidFill>
                  </a:tcPr>
                </a:tc>
              </a:tr>
              <a:tr h="1646612">
                <a:tc>
                  <a:txBody>
                    <a:bodyPr/>
                    <a:lstStyle/>
                    <a:p>
                      <a:pPr algn="ctr" rtl="1"/>
                      <a:r>
                        <a:rPr lang="fa-IR" sz="1400" b="1" dirty="0" smtClean="0"/>
                        <a:t>علاوه بر اقدامات کنترلی طبقه1و2 به موارد ذیل نیز توجه شود:</a:t>
                      </a:r>
                    </a:p>
                    <a:p>
                      <a:pPr algn="ctr" rtl="1"/>
                      <a:r>
                        <a:rPr lang="fa-IR" sz="1400" b="1" dirty="0" smtClean="0"/>
                        <a:t>1-کارگرانی که 12دقیقه پس از انجام عملیات ساينده پاشی وارد محوطه می شوند از ماسک تنفسی سری </a:t>
                      </a:r>
                      <a:r>
                        <a:rPr lang="en-US" sz="1400" b="1" dirty="0" smtClean="0"/>
                        <a:t>N </a:t>
                      </a:r>
                      <a:r>
                        <a:rPr lang="fa-IR" sz="1400" b="1" dirty="0" smtClean="0"/>
                        <a:t>با کارآيی 95 ، 99يا100 درصد استفاده نمايند.</a:t>
                      </a:r>
                      <a:endParaRPr lang="en-US" sz="1400" b="1" dirty="0"/>
                    </a:p>
                  </a:txBody>
                  <a:tcPr>
                    <a:solidFill>
                      <a:schemeClr val="accent4">
                        <a:lumMod val="60000"/>
                        <a:lumOff val="40000"/>
                      </a:schemeClr>
                    </a:solidFill>
                  </a:tcPr>
                </a:tc>
                <a:tc>
                  <a:txBody>
                    <a:bodyPr/>
                    <a:lstStyle/>
                    <a:p>
                      <a:pPr algn="ctr" rtl="1"/>
                      <a:r>
                        <a:rPr lang="fa-IR" sz="1400" b="1" dirty="0" smtClean="0"/>
                        <a:t>ماسک تنفسی نیمه صورت برای کار درعملیات ساينده پاشی( </a:t>
                      </a:r>
                      <a:r>
                        <a:rPr lang="en-US" sz="1400" b="1" dirty="0" smtClean="0"/>
                        <a:t>Abrasive Blasting</a:t>
                      </a:r>
                      <a:r>
                        <a:rPr lang="fa-IR" sz="1400" b="1" dirty="0" smtClean="0"/>
                        <a:t>)</a:t>
                      </a:r>
                      <a:endParaRPr lang="en-US" sz="1400" b="1" dirty="0"/>
                    </a:p>
                  </a:txBody>
                  <a:tcPr>
                    <a:solidFill>
                      <a:schemeClr val="accent4">
                        <a:lumMod val="60000"/>
                        <a:lumOff val="40000"/>
                      </a:schemeClr>
                    </a:solidFill>
                  </a:tcPr>
                </a:tc>
                <a:tc>
                  <a:txBody>
                    <a:bodyPr/>
                    <a:lstStyle/>
                    <a:p>
                      <a:pPr algn="ctr" rtl="1"/>
                      <a:r>
                        <a:rPr lang="fa-IR" sz="1400" b="1" dirty="0" smtClean="0"/>
                        <a:t>عمليات ساينده پاشي (</a:t>
                      </a:r>
                      <a:r>
                        <a:rPr lang="en-US" sz="1400" b="1" dirty="0" smtClean="0"/>
                        <a:t>Blasting Abrasive</a:t>
                      </a:r>
                      <a:r>
                        <a:rPr lang="fa-IR" sz="1400" b="1" dirty="0" smtClean="0"/>
                        <a:t>)</a:t>
                      </a:r>
                      <a:r>
                        <a:rPr lang="en-US" sz="1400" b="1" dirty="0" smtClean="0"/>
                        <a:t> </a:t>
                      </a:r>
                      <a:r>
                        <a:rPr lang="fa-IR" sz="1400" b="1" dirty="0" smtClean="0"/>
                        <a:t>با مواد ساينده حاوی سیلیس باغلظت مساوی يا بیشتراز يک درصد. </a:t>
                      </a:r>
                      <a:endParaRPr lang="en-US" sz="1400" b="1" dirty="0"/>
                    </a:p>
                  </a:txBody>
                  <a:tcPr>
                    <a:solidFill>
                      <a:schemeClr val="accent4">
                        <a:lumMod val="60000"/>
                        <a:lumOff val="40000"/>
                      </a:schemeClr>
                    </a:solidFill>
                  </a:tcPr>
                </a:tc>
              </a:tr>
              <a:tr h="1848483">
                <a:tc>
                  <a:txBody>
                    <a:bodyPr/>
                    <a:lstStyle/>
                    <a:p>
                      <a:pPr algn="ctr" rtl="1"/>
                      <a:r>
                        <a:rPr lang="fa-IR" sz="1400" b="1" dirty="0" smtClean="0"/>
                        <a:t>2 -کارگرانی که بیش از 15 دقیقه پس از انجام عملیات ساينده پاشی وارد محوطه می شوند از ماسک تنفسی مدل استفاده </a:t>
                      </a:r>
                      <a:r>
                        <a:rPr lang="en-US" sz="1400" b="1" dirty="0" smtClean="0"/>
                        <a:t>NIOSH APF - 50 </a:t>
                      </a:r>
                      <a:r>
                        <a:rPr lang="fa-IR" sz="1400" b="1" dirty="0" smtClean="0"/>
                        <a:t>نمايند. </a:t>
                      </a:r>
                      <a:endParaRPr lang="en-US" sz="1400" b="1" dirty="0"/>
                    </a:p>
                  </a:txBody>
                  <a:tcPr>
                    <a:solidFill>
                      <a:schemeClr val="accent4">
                        <a:lumMod val="60000"/>
                        <a:lumOff val="40000"/>
                      </a:schemeClr>
                    </a:solidFill>
                  </a:tcPr>
                </a:tc>
                <a:tc>
                  <a:txBody>
                    <a:bodyPr/>
                    <a:lstStyle/>
                    <a:p>
                      <a:pPr algn="ctr" rtl="1"/>
                      <a:r>
                        <a:rPr lang="fa-IR" sz="1400" b="1" dirty="0" smtClean="0"/>
                        <a:t>ماسک تنفسی کامل صورت برای کار درعملیات ساينده پاشی( </a:t>
                      </a:r>
                      <a:r>
                        <a:rPr lang="en-US" sz="1400" b="1" dirty="0" smtClean="0"/>
                        <a:t>Abrasive Blasting</a:t>
                      </a:r>
                      <a:r>
                        <a:rPr lang="fa-IR" sz="1400" b="1" dirty="0" smtClean="0"/>
                        <a:t>)</a:t>
                      </a:r>
                      <a:endParaRPr lang="en-US" sz="1400" b="1" dirty="0"/>
                    </a:p>
                  </a:txBody>
                  <a:tcPr>
                    <a:solidFill>
                      <a:schemeClr val="accent4">
                        <a:lumMod val="60000"/>
                        <a:lumOff val="40000"/>
                      </a:schemeClr>
                    </a:solidFill>
                  </a:tcPr>
                </a:tc>
                <a:tc>
                  <a:txBody>
                    <a:bodyPr/>
                    <a:lstStyle/>
                    <a:p>
                      <a:pPr algn="ctr" rtl="1"/>
                      <a:r>
                        <a:rPr lang="fa-IR" sz="1400" b="1" dirty="0" smtClean="0"/>
                        <a:t>عمليات ساينده پاشي (</a:t>
                      </a:r>
                      <a:r>
                        <a:rPr lang="en-US" sz="1400" b="1" dirty="0" smtClean="0"/>
                        <a:t>Blasting Abrasive</a:t>
                      </a:r>
                      <a:r>
                        <a:rPr lang="fa-IR" sz="1400" b="1" dirty="0" smtClean="0"/>
                        <a:t>)</a:t>
                      </a:r>
                      <a:r>
                        <a:rPr lang="en-US" sz="1400" b="1" dirty="0" smtClean="0"/>
                        <a:t> </a:t>
                      </a:r>
                      <a:r>
                        <a:rPr lang="fa-IR" sz="1400" b="1" dirty="0" smtClean="0"/>
                        <a:t>برای سطوحی با غلظت سیلیس مساوی يا بیشتر از يک درصد</a:t>
                      </a:r>
                      <a:endParaRPr lang="en-US" sz="1400" b="1" dirty="0"/>
                    </a:p>
                  </a:txBody>
                  <a:tcPr>
                    <a:solidFill>
                      <a:schemeClr val="accent4">
                        <a:lumMod val="60000"/>
                        <a:lumOff val="40000"/>
                      </a:schemeClr>
                    </a:solidFill>
                  </a:tcPr>
                </a:tc>
              </a:tr>
            </a:tbl>
          </a:graphicData>
        </a:graphic>
      </p:graphicFrame>
      <p:sp>
        <p:nvSpPr>
          <p:cNvPr id="3" name="Rectangle 2"/>
          <p:cNvSpPr/>
          <p:nvPr/>
        </p:nvSpPr>
        <p:spPr>
          <a:xfrm>
            <a:off x="1107582" y="463639"/>
            <a:ext cx="9195517" cy="369332"/>
          </a:xfrm>
          <a:prstGeom prst="rect">
            <a:avLst/>
          </a:prstGeom>
        </p:spPr>
        <p:txBody>
          <a:bodyPr wrap="square">
            <a:spAutoFit/>
          </a:bodyPr>
          <a:lstStyle/>
          <a:p>
            <a:pPr algn="r" rtl="1"/>
            <a:r>
              <a:rPr lang="fa-IR" dirty="0" smtClean="0">
                <a:cs typeface="B Titr" panose="00000700000000000000" pitchFamily="2" charset="-78"/>
              </a:rPr>
              <a:t>تعيين </a:t>
            </a:r>
            <a:r>
              <a:rPr lang="fa-IR" dirty="0">
                <a:cs typeface="B Titr" panose="00000700000000000000" pitchFamily="2" charset="-78"/>
              </a:rPr>
              <a:t>نوع ماسک تنفسي و اقدامات كنترلي با توجه به نوع طبقه و فعاليت</a:t>
            </a:r>
            <a:endParaRPr lang="en-US" dirty="0">
              <a:cs typeface="B Titr" panose="00000700000000000000" pitchFamily="2" charset="-78"/>
            </a:endParaRPr>
          </a:p>
        </p:txBody>
      </p:sp>
    </p:spTree>
    <p:extLst>
      <p:ext uri="{BB962C8B-B14F-4D97-AF65-F5344CB8AC3E}">
        <p14:creationId xmlns:p14="http://schemas.microsoft.com/office/powerpoint/2010/main" val="7908239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59099" y="497593"/>
            <a:ext cx="8500057" cy="2646878"/>
          </a:xfrm>
          <a:prstGeom prst="rect">
            <a:avLst/>
          </a:prstGeom>
        </p:spPr>
        <p:txBody>
          <a:bodyPr wrap="square">
            <a:spAutoFit/>
          </a:bodyPr>
          <a:lstStyle/>
          <a:p>
            <a:pPr algn="r" rtl="1"/>
            <a:r>
              <a:rPr lang="fa-IR" sz="2400" dirty="0" smtClean="0">
                <a:solidFill>
                  <a:srgbClr val="0070C0"/>
                </a:solidFill>
                <a:cs typeface="B Titr" panose="00000700000000000000" pitchFamily="2" charset="-78"/>
              </a:rPr>
              <a:t>اصول </a:t>
            </a:r>
            <a:r>
              <a:rPr lang="fa-IR" sz="2400" dirty="0">
                <a:solidFill>
                  <a:srgbClr val="0070C0"/>
                </a:solidFill>
                <a:cs typeface="B Titr" panose="00000700000000000000" pitchFamily="2" charset="-78"/>
              </a:rPr>
              <a:t>كمک های اولیه تماس با </a:t>
            </a:r>
            <a:r>
              <a:rPr lang="fa-IR" sz="2400" dirty="0" smtClean="0">
                <a:solidFill>
                  <a:srgbClr val="0070C0"/>
                </a:solidFill>
                <a:cs typeface="B Titr" panose="00000700000000000000" pitchFamily="2" charset="-78"/>
              </a:rPr>
              <a:t>سیلیس</a:t>
            </a:r>
          </a:p>
          <a:p>
            <a:pPr algn="r" rtl="1"/>
            <a:endParaRPr lang="fa-IR" dirty="0" smtClean="0"/>
          </a:p>
          <a:p>
            <a:pPr algn="r" rtl="1"/>
            <a:r>
              <a:rPr lang="fa-IR" sz="2400" dirty="0" smtClean="0">
                <a:solidFill>
                  <a:srgbClr val="FF0000"/>
                </a:solidFill>
                <a:cs typeface="B Homa" panose="00000400000000000000" pitchFamily="2" charset="-78"/>
              </a:rPr>
              <a:t>تماس </a:t>
            </a:r>
            <a:r>
              <a:rPr lang="fa-IR" sz="2400" dirty="0">
                <a:solidFill>
                  <a:srgbClr val="FF0000"/>
                </a:solidFill>
                <a:cs typeface="B Homa" panose="00000400000000000000" pitchFamily="2" charset="-78"/>
              </a:rPr>
              <a:t>چشم با سيليس: </a:t>
            </a:r>
            <a:endParaRPr lang="fa-IR" sz="2400" dirty="0" smtClean="0">
              <a:solidFill>
                <a:srgbClr val="FF0000"/>
              </a:solidFill>
              <a:cs typeface="B Homa" panose="00000400000000000000" pitchFamily="2" charset="-78"/>
            </a:endParaRPr>
          </a:p>
          <a:p>
            <a:pPr algn="r" rtl="1"/>
            <a:endParaRPr lang="fa-IR" sz="2000" b="1" dirty="0" smtClean="0">
              <a:cs typeface="B Homa" panose="00000400000000000000" pitchFamily="2" charset="-78"/>
            </a:endParaRPr>
          </a:p>
          <a:p>
            <a:pPr marL="285750" indent="-285750" algn="r" rtl="1">
              <a:buFontTx/>
              <a:buChar char="-"/>
            </a:pPr>
            <a:r>
              <a:rPr lang="fa-IR" sz="2000" dirty="0" smtClean="0">
                <a:cs typeface="B Homa" panose="00000400000000000000" pitchFamily="2" charset="-78"/>
              </a:rPr>
              <a:t>بلافاصله چشم‌ها </a:t>
            </a:r>
            <a:r>
              <a:rPr lang="fa-IR" sz="2000" dirty="0">
                <a:cs typeface="B Homa" panose="00000400000000000000" pitchFamily="2" charset="-78"/>
              </a:rPr>
              <a:t>با آب فراوان حداقل به مدت 15دقيقه شستشو داده شوند و در هنگام شستشو بطور مرتب پلک زده شود. </a:t>
            </a:r>
            <a:endParaRPr lang="fa-IR" sz="2000" dirty="0" smtClean="0">
              <a:cs typeface="B Homa" panose="00000400000000000000" pitchFamily="2" charset="-78"/>
            </a:endParaRPr>
          </a:p>
          <a:p>
            <a:pPr marL="285750" indent="-285750" algn="r" rtl="1">
              <a:buFontTx/>
              <a:buChar char="-"/>
            </a:pPr>
            <a:r>
              <a:rPr lang="fa-IR" sz="2000" dirty="0" smtClean="0">
                <a:cs typeface="B Homa" panose="00000400000000000000" pitchFamily="2" charset="-78"/>
              </a:rPr>
              <a:t>استفاده </a:t>
            </a:r>
            <a:r>
              <a:rPr lang="fa-IR" sz="2000" dirty="0">
                <a:cs typeface="B Homa" panose="00000400000000000000" pitchFamily="2" charset="-78"/>
              </a:rPr>
              <a:t>از دستگاه چشم شور. </a:t>
            </a:r>
            <a:endParaRPr lang="fa-IR" sz="2000" dirty="0" smtClean="0">
              <a:cs typeface="B Homa" panose="00000400000000000000" pitchFamily="2" charset="-78"/>
            </a:endParaRPr>
          </a:p>
          <a:p>
            <a:pPr marL="285750" indent="-285750" algn="r" rtl="1">
              <a:buFontTx/>
              <a:buChar char="-"/>
            </a:pPr>
            <a:r>
              <a:rPr lang="fa-IR" sz="2000" dirty="0" smtClean="0">
                <a:cs typeface="B Homa" panose="00000400000000000000" pitchFamily="2" charset="-78"/>
              </a:rPr>
              <a:t>در </a:t>
            </a:r>
            <a:r>
              <a:rPr lang="fa-IR" sz="2000" dirty="0">
                <a:cs typeface="B Homa" panose="00000400000000000000" pitchFamily="2" charset="-78"/>
              </a:rPr>
              <a:t>صورت تماس چشم با سيليس لنزها برداشته </a:t>
            </a:r>
            <a:r>
              <a:rPr lang="fa-IR" sz="2000" dirty="0" smtClean="0">
                <a:cs typeface="B Homa" panose="00000400000000000000" pitchFamily="2" charset="-78"/>
              </a:rPr>
              <a:t>شوند</a:t>
            </a:r>
            <a:r>
              <a:rPr lang="fa-IR" sz="2000" dirty="0">
                <a:cs typeface="B Homa" panose="00000400000000000000" pitchFamily="2" charset="-78"/>
              </a:rPr>
              <a:t> </a:t>
            </a:r>
            <a:r>
              <a:rPr lang="fa-IR" sz="2000" dirty="0" smtClean="0">
                <a:cs typeface="B Homa" panose="00000400000000000000" pitchFamily="2" charset="-78"/>
              </a:rPr>
              <a:t>(اگر </a:t>
            </a:r>
            <a:r>
              <a:rPr lang="fa-IR" sz="2000" dirty="0">
                <a:cs typeface="B Homa" panose="00000400000000000000" pitchFamily="2" charset="-78"/>
              </a:rPr>
              <a:t>از لنز استفاده مي </a:t>
            </a:r>
            <a:r>
              <a:rPr lang="fa-IR" sz="2000" dirty="0" smtClean="0">
                <a:cs typeface="B Homa" panose="00000400000000000000" pitchFamily="2" charset="-78"/>
              </a:rPr>
              <a:t>شود).</a:t>
            </a:r>
            <a:endParaRPr lang="en-US" sz="2000" dirty="0">
              <a:cs typeface="B Homa" panose="00000400000000000000" pitchFamily="2" charset="-78"/>
            </a:endParaRPr>
          </a:p>
        </p:txBody>
      </p:sp>
      <p:sp>
        <p:nvSpPr>
          <p:cNvPr id="5" name="Rectangle 4"/>
          <p:cNvSpPr/>
          <p:nvPr/>
        </p:nvSpPr>
        <p:spPr>
          <a:xfrm>
            <a:off x="1204175" y="3144471"/>
            <a:ext cx="8409904" cy="1446550"/>
          </a:xfrm>
          <a:prstGeom prst="rect">
            <a:avLst/>
          </a:prstGeom>
        </p:spPr>
        <p:txBody>
          <a:bodyPr wrap="square">
            <a:spAutoFit/>
          </a:bodyPr>
          <a:lstStyle/>
          <a:p>
            <a:pPr algn="r" rtl="1"/>
            <a:r>
              <a:rPr lang="fa-IR" sz="2400" dirty="0">
                <a:solidFill>
                  <a:srgbClr val="FF0000"/>
                </a:solidFill>
                <a:cs typeface="B Homa" panose="00000400000000000000" pitchFamily="2" charset="-78"/>
              </a:rPr>
              <a:t>تماس پوست با سيليس</a:t>
            </a:r>
            <a:r>
              <a:rPr lang="fa-IR" sz="2400" dirty="0" smtClean="0">
                <a:solidFill>
                  <a:srgbClr val="FF0000"/>
                </a:solidFill>
                <a:cs typeface="B Homa" panose="00000400000000000000" pitchFamily="2" charset="-78"/>
              </a:rPr>
              <a:t>:</a:t>
            </a:r>
          </a:p>
          <a:p>
            <a:pPr algn="r" rtl="1"/>
            <a:endParaRPr lang="fa-IR" sz="2400" dirty="0" smtClean="0">
              <a:cs typeface="B Homa" panose="00000400000000000000" pitchFamily="2" charset="-78"/>
            </a:endParaRPr>
          </a:p>
          <a:p>
            <a:pPr algn="r" rtl="1"/>
            <a:r>
              <a:rPr lang="fa-IR" dirty="0" smtClean="0"/>
              <a:t> </a:t>
            </a:r>
            <a:r>
              <a:rPr lang="fa-IR" sz="2000" dirty="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a:cs typeface="B Homa" panose="00000400000000000000" pitchFamily="2" charset="-78"/>
              </a:rPr>
              <a:t> لباس آلوده به سيليس درآورده شود و </a:t>
            </a:r>
            <a:r>
              <a:rPr lang="fa-IR" sz="2000" dirty="0" smtClean="0">
                <a:cs typeface="B Homa" panose="00000400000000000000" pitchFamily="2" charset="-78"/>
              </a:rPr>
              <a:t>دست‌هاي </a:t>
            </a:r>
            <a:r>
              <a:rPr lang="fa-IR" sz="2000" dirty="0">
                <a:cs typeface="B Homa" panose="00000400000000000000" pitchFamily="2" charset="-78"/>
              </a:rPr>
              <a:t>آلوده به سيليس با آب و صابون شسته </a:t>
            </a:r>
            <a:r>
              <a:rPr lang="fa-IR" sz="2000" dirty="0" smtClean="0">
                <a:cs typeface="B Homa" panose="00000400000000000000" pitchFamily="2" charset="-78"/>
              </a:rPr>
              <a:t>شود.</a:t>
            </a:r>
            <a:endParaRPr lang="en-US" dirty="0">
              <a:cs typeface="B Homa" panose="00000400000000000000" pitchFamily="2" charset="-78"/>
            </a:endParaRPr>
          </a:p>
        </p:txBody>
      </p:sp>
      <p:sp>
        <p:nvSpPr>
          <p:cNvPr id="6" name="Rectangle 5"/>
          <p:cNvSpPr/>
          <p:nvPr/>
        </p:nvSpPr>
        <p:spPr>
          <a:xfrm>
            <a:off x="2208726" y="4495681"/>
            <a:ext cx="7405353" cy="1754326"/>
          </a:xfrm>
          <a:prstGeom prst="rect">
            <a:avLst/>
          </a:prstGeom>
        </p:spPr>
        <p:txBody>
          <a:bodyPr wrap="square">
            <a:spAutoFit/>
          </a:bodyPr>
          <a:lstStyle/>
          <a:p>
            <a:pPr algn="r" rtl="1"/>
            <a:r>
              <a:rPr lang="fa-IR" sz="2400" dirty="0">
                <a:solidFill>
                  <a:srgbClr val="FF0000"/>
                </a:solidFill>
                <a:cs typeface="B Homa" panose="00000400000000000000" pitchFamily="2" charset="-78"/>
              </a:rPr>
              <a:t>تماس تنفسي با سيليس</a:t>
            </a:r>
            <a:r>
              <a:rPr lang="fa-IR" sz="2400" dirty="0" smtClean="0">
                <a:solidFill>
                  <a:srgbClr val="FF0000"/>
                </a:solidFill>
                <a:cs typeface="B Homa" panose="00000400000000000000" pitchFamily="2" charset="-78"/>
              </a:rPr>
              <a:t>:</a:t>
            </a:r>
          </a:p>
          <a:p>
            <a:pPr algn="r" rtl="1"/>
            <a:r>
              <a:rPr lang="fa-IR" sz="2400" dirty="0" smtClean="0">
                <a:cs typeface="B Homa" panose="00000400000000000000" pitchFamily="2" charset="-78"/>
              </a:rPr>
              <a:t> </a:t>
            </a:r>
          </a:p>
          <a:p>
            <a:pPr marL="285750" indent="-285750" algn="r" rtl="1">
              <a:buFontTx/>
              <a:buChar char="-"/>
            </a:pPr>
            <a:r>
              <a:rPr lang="fa-IR" sz="2000" dirty="0" smtClean="0">
                <a:cs typeface="B Homa" panose="00000400000000000000" pitchFamily="2" charset="-78"/>
              </a:rPr>
              <a:t>فرد </a:t>
            </a:r>
            <a:r>
              <a:rPr lang="fa-IR" sz="2000" dirty="0">
                <a:cs typeface="B Homa" panose="00000400000000000000" pitchFamily="2" charset="-78"/>
              </a:rPr>
              <a:t>از محل تماس با ذرات سيليس دور شود</a:t>
            </a:r>
            <a:r>
              <a:rPr lang="fa-IR" sz="2000" dirty="0" smtClean="0">
                <a:cs typeface="B Homa" panose="00000400000000000000" pitchFamily="2" charset="-78"/>
              </a:rPr>
              <a:t>.</a:t>
            </a:r>
          </a:p>
          <a:p>
            <a:pPr marL="285750" indent="-285750" algn="r" rtl="1">
              <a:buFontTx/>
              <a:buChar char="-"/>
            </a:pPr>
            <a:r>
              <a:rPr lang="fa-IR" sz="2000" dirty="0" smtClean="0">
                <a:cs typeface="B Homa" panose="00000400000000000000" pitchFamily="2" charset="-78"/>
              </a:rPr>
              <a:t>تنفس </a:t>
            </a:r>
            <a:r>
              <a:rPr lang="fa-IR" sz="2000" dirty="0">
                <a:cs typeface="B Homa" panose="00000400000000000000" pitchFamily="2" charset="-78"/>
              </a:rPr>
              <a:t>مصنوعي در صورت از بين رفتن </a:t>
            </a:r>
            <a:r>
              <a:rPr lang="fa-IR" sz="2000" dirty="0" smtClean="0">
                <a:cs typeface="B Homa" panose="00000400000000000000" pitchFamily="2" charset="-78"/>
              </a:rPr>
              <a:t>علائم </a:t>
            </a:r>
            <a:r>
              <a:rPr lang="fa-IR" sz="2000" dirty="0">
                <a:cs typeface="B Homa" panose="00000400000000000000" pitchFamily="2" charset="-78"/>
              </a:rPr>
              <a:t>تنفس انجام شود</a:t>
            </a:r>
            <a:r>
              <a:rPr lang="fa-IR" sz="2000" dirty="0" smtClean="0">
                <a:cs typeface="B Homa" panose="00000400000000000000" pitchFamily="2" charset="-78"/>
              </a:rPr>
              <a:t>.</a:t>
            </a:r>
          </a:p>
          <a:p>
            <a:pPr marL="285750" indent="-285750" algn="r" rtl="1">
              <a:buFontTx/>
              <a:buChar char="-"/>
            </a:pPr>
            <a:r>
              <a:rPr lang="fa-IR" sz="2000" dirty="0" smtClean="0">
                <a:cs typeface="B Homa" panose="00000400000000000000" pitchFamily="2" charset="-78"/>
              </a:rPr>
              <a:t>انتقال </a:t>
            </a:r>
            <a:r>
              <a:rPr lang="fa-IR" sz="2000" dirty="0">
                <a:cs typeface="B Homa" panose="00000400000000000000" pitchFamily="2" charset="-78"/>
              </a:rPr>
              <a:t>مصدوم به بيمارستان. </a:t>
            </a:r>
            <a:endParaRPr lang="en-US" sz="2000" dirty="0">
              <a:cs typeface="B Homa" panose="00000400000000000000" pitchFamily="2" charset="-78"/>
            </a:endParaRPr>
          </a:p>
        </p:txBody>
      </p:sp>
    </p:spTree>
    <p:extLst>
      <p:ext uri="{BB962C8B-B14F-4D97-AF65-F5344CB8AC3E}">
        <p14:creationId xmlns:p14="http://schemas.microsoft.com/office/powerpoint/2010/main" val="31720875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Content Placeholder 4">
            <a:extLst>
              <a:ext uri="{FF2B5EF4-FFF2-40B4-BE49-F238E27FC236}">
                <a16:creationId xmlns="" xmlns:a16="http://schemas.microsoft.com/office/drawing/2014/main" id="{2B36D87C-8974-4942-6D5D-690A10D6AD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
            <a:ext cx="12192003" cy="6858001"/>
          </a:xfrm>
          <a:prstGeom prst="rect">
            <a:avLst/>
          </a:prstGeom>
        </p:spPr>
      </p:pic>
    </p:spTree>
    <p:extLst>
      <p:ext uri="{BB962C8B-B14F-4D97-AF65-F5344CB8AC3E}">
        <p14:creationId xmlns:p14="http://schemas.microsoft.com/office/powerpoint/2010/main" val="2944978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9853" y="604752"/>
            <a:ext cx="9066726" cy="1077218"/>
          </a:xfrm>
          <a:prstGeom prst="rect">
            <a:avLst/>
          </a:prstGeom>
        </p:spPr>
        <p:txBody>
          <a:bodyPr wrap="square">
            <a:spAutoFit/>
          </a:bodyPr>
          <a:lstStyle/>
          <a:p>
            <a:pPr algn="r"/>
            <a:r>
              <a:rPr lang="fa-IR" sz="2400" dirty="0" smtClean="0">
                <a:solidFill>
                  <a:srgbClr val="0070C0"/>
                </a:solidFill>
                <a:cs typeface="B Titr" panose="00000700000000000000" pitchFamily="2" charset="-78"/>
              </a:rPr>
              <a:t>اهداف</a:t>
            </a:r>
            <a:endParaRPr lang="fa-IR" dirty="0" smtClean="0">
              <a:cs typeface="B Titr" panose="00000700000000000000" pitchFamily="2" charset="-78"/>
            </a:endParaRPr>
          </a:p>
          <a:p>
            <a:pPr algn="just" rtl="1"/>
            <a:r>
              <a:rPr lang="fa-IR" dirty="0" smtClean="0"/>
              <a:t> </a:t>
            </a:r>
            <a:r>
              <a:rPr lang="fa-IR" sz="2000" dirty="0" smtClean="0">
                <a:cs typeface="B Homa" panose="00000400000000000000" pitchFamily="2" charset="-78"/>
              </a:rPr>
              <a:t>هدف از تدوين اين راهنما، آشنايي با سيليس و مشاغل مربوط به آن، راه‌هاي كنترلي مواجهه با سيليس و ارايه راهكارهاي اساسي جهت پيش گيري از بروز بيماري شغلي سيليكوزيز مي باشد. </a:t>
            </a:r>
            <a:endParaRPr lang="en-US" sz="2000" dirty="0">
              <a:cs typeface="B Homa" panose="00000400000000000000" pitchFamily="2" charset="-78"/>
            </a:endParaRPr>
          </a:p>
        </p:txBody>
      </p:sp>
      <p:sp>
        <p:nvSpPr>
          <p:cNvPr id="5" name="Rectangle 4"/>
          <p:cNvSpPr/>
          <p:nvPr/>
        </p:nvSpPr>
        <p:spPr>
          <a:xfrm>
            <a:off x="489396" y="1681970"/>
            <a:ext cx="9337183" cy="4031873"/>
          </a:xfrm>
          <a:prstGeom prst="rect">
            <a:avLst/>
          </a:prstGeom>
        </p:spPr>
        <p:txBody>
          <a:bodyPr wrap="square">
            <a:spAutoFit/>
          </a:bodyPr>
          <a:lstStyle/>
          <a:p>
            <a:pPr algn="just" rtl="1"/>
            <a:r>
              <a:rPr lang="fa-IR" sz="2400" dirty="0" smtClean="0">
                <a:solidFill>
                  <a:srgbClr val="0070C0"/>
                </a:solidFill>
                <a:cs typeface="B Titr" panose="00000700000000000000" pitchFamily="2" charset="-78"/>
              </a:rPr>
              <a:t>اصطلاحات و تعاریف </a:t>
            </a:r>
            <a:endParaRPr lang="fa-IR" dirty="0"/>
          </a:p>
          <a:p>
            <a:pPr algn="just" rtl="1"/>
            <a:r>
              <a:rPr lang="fa-IR" sz="2400" u="sng" dirty="0" smtClean="0">
                <a:cs typeface="B Homa" panose="00000400000000000000" pitchFamily="2" charset="-78"/>
              </a:rPr>
              <a:t>سيليس</a:t>
            </a:r>
            <a:r>
              <a:rPr lang="fa-IR" sz="2000" dirty="0" smtClean="0">
                <a:cs typeface="B Homa" panose="00000400000000000000" pitchFamily="2" charset="-78"/>
              </a:rPr>
              <a:t>: سيليس يا سيليسيم دي اكسيد با فرمول شيميايي </a:t>
            </a:r>
            <a:r>
              <a:rPr lang="en-US" sz="2000" dirty="0" smtClean="0">
                <a:cs typeface="B Homa" panose="00000400000000000000" pitchFamily="2" charset="-78"/>
              </a:rPr>
              <a:t>SiO2 </a:t>
            </a:r>
            <a:r>
              <a:rPr lang="fa-IR" sz="2000" dirty="0" smtClean="0">
                <a:cs typeface="B Homa" panose="00000400000000000000" pitchFamily="2" charset="-78"/>
              </a:rPr>
              <a:t>فراوان ترين تركيب اكسيدي موجود در پوسته زمين است و در طبيعت به صورت آزاد و يا به صورت تركيب با ساير اكسيدها وجود دارد. </a:t>
            </a:r>
          </a:p>
          <a:p>
            <a:pPr algn="just" rtl="1"/>
            <a:endParaRPr lang="fa-IR" sz="2000" dirty="0" smtClean="0"/>
          </a:p>
          <a:p>
            <a:pPr algn="just" rtl="1"/>
            <a:r>
              <a:rPr lang="fa-IR" sz="2400" u="sng" dirty="0" smtClean="0">
                <a:cs typeface="B Homa" panose="00000400000000000000" pitchFamily="2" charset="-78"/>
              </a:rPr>
              <a:t>گرد و غبار</a:t>
            </a:r>
            <a:r>
              <a:rPr lang="fa-IR" sz="2000" dirty="0" smtClean="0">
                <a:cs typeface="B Homa" panose="00000400000000000000" pitchFamily="2" charset="-78"/>
              </a:rPr>
              <a:t>: ذرات جامدي كه قادرند به طور موقت در هوا يا گاز به صورت معلق باقي بمانند تمايلي به چسبندگي ندارند مگر اينكه تحت نيروي الكتريكي يا نيروهاي فيزيكي مانند نيروي وزن يا نيروي گريز از مركز قرار گيرند و رسوب كنند و در اثر فرايندهاي مثل ساييدن، خرد كردن، مته كردن، تركانيدن، اره كردن توليد مي شوند و در محدوده يكصدم تا صد ميكرون مشاهده مي شود.</a:t>
            </a:r>
            <a:r>
              <a:rPr lang="fa-IR" sz="2000" dirty="0" smtClean="0"/>
              <a:t> </a:t>
            </a:r>
          </a:p>
          <a:p>
            <a:pPr algn="just" rtl="1"/>
            <a:endParaRPr lang="fa-IR" sz="2000" dirty="0" smtClean="0"/>
          </a:p>
          <a:p>
            <a:pPr algn="just" rtl="1"/>
            <a:r>
              <a:rPr lang="fa-IR" sz="2400" u="sng" dirty="0" smtClean="0">
                <a:cs typeface="B Homa" panose="00000400000000000000" pitchFamily="2" charset="-78"/>
              </a:rPr>
              <a:t>سازمان های بين المللي بهداشت حرفه‌</a:t>
            </a:r>
            <a:r>
              <a:rPr lang="fa-IR" sz="2000" u="sng" dirty="0" smtClean="0">
                <a:cs typeface="B Homa" panose="00000400000000000000" pitchFamily="2" charset="-78"/>
              </a:rPr>
              <a:t>ای:</a:t>
            </a:r>
            <a:r>
              <a:rPr lang="fa-IR" sz="2000" dirty="0" smtClean="0">
                <a:cs typeface="B Homa" panose="00000400000000000000" pitchFamily="2" charset="-78"/>
              </a:rPr>
              <a:t> سازمان هاي بین المللي در ارتباط با بهداشت حرفه ای عبارتند از :1 </a:t>
            </a:r>
            <a:r>
              <a:rPr lang="fa-IR"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cs typeface="B Homa" panose="00000400000000000000" pitchFamily="2" charset="-78"/>
              </a:rPr>
              <a:t>سازمان بهداشت جهاني 2</a:t>
            </a:r>
            <a:r>
              <a:rPr lang="fa-IR"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cs typeface="B Homa" panose="00000400000000000000" pitchFamily="2" charset="-78"/>
              </a:rPr>
              <a:t> سازمان بين المللي كار 3</a:t>
            </a:r>
            <a:r>
              <a:rPr lang="fa-IR"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cs typeface="B Homa" panose="00000400000000000000" pitchFamily="2" charset="-78"/>
              </a:rPr>
              <a:t>سازمان ايمني و بهداشت حرفه ای4</a:t>
            </a:r>
            <a:r>
              <a:rPr lang="fa-IR"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cs typeface="B Homa" panose="00000400000000000000" pitchFamily="2" charset="-78"/>
              </a:rPr>
              <a:t> انستيتوي ملي ايمني و بهداشت حرفه اي 5</a:t>
            </a:r>
            <a:r>
              <a:rPr lang="fa-IR"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fa-IR" sz="2000" dirty="0" smtClean="0">
                <a:cs typeface="B Homa" panose="00000400000000000000" pitchFamily="2" charset="-78"/>
              </a:rPr>
              <a:t> سازمان دولتي متخصصین بهداشت صنعتي آمريكا </a:t>
            </a:r>
            <a:r>
              <a:rPr lang="fa-IR" dirty="0" smtClean="0">
                <a:cs typeface="B Homa" panose="00000400000000000000" pitchFamily="2" charset="-78"/>
              </a:rPr>
              <a:t>.</a:t>
            </a:r>
            <a:endParaRPr lang="en-US" dirty="0">
              <a:cs typeface="B Homa" panose="00000400000000000000" pitchFamily="2" charset="-78"/>
            </a:endParaRPr>
          </a:p>
        </p:txBody>
      </p:sp>
    </p:spTree>
    <p:extLst>
      <p:ext uri="{BB962C8B-B14F-4D97-AF65-F5344CB8AC3E}">
        <p14:creationId xmlns:p14="http://schemas.microsoft.com/office/powerpoint/2010/main" val="3897135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7280" y="351072"/>
            <a:ext cx="8603087" cy="677108"/>
          </a:xfrm>
          <a:prstGeom prst="rect">
            <a:avLst/>
          </a:prstGeom>
        </p:spPr>
        <p:txBody>
          <a:bodyPr wrap="square">
            <a:spAutoFit/>
          </a:bodyPr>
          <a:lstStyle/>
          <a:p>
            <a:pPr algn="r" rtl="1"/>
            <a:r>
              <a:rPr lang="fa-IR" sz="2000" u="sng" dirty="0" smtClean="0">
                <a:cs typeface="B Titr" panose="00000700000000000000" pitchFamily="2" charset="-78"/>
              </a:rPr>
              <a:t>محيط كار</a:t>
            </a:r>
            <a:r>
              <a:rPr lang="fa-IR" sz="2000" u="sng" dirty="0" smtClean="0"/>
              <a:t>:</a:t>
            </a:r>
          </a:p>
          <a:p>
            <a:pPr algn="r" rtl="1"/>
            <a:r>
              <a:rPr lang="fa-IR" dirty="0" smtClean="0">
                <a:cs typeface="B Homa" panose="00000400000000000000" pitchFamily="2" charset="-78"/>
              </a:rPr>
              <a:t>مكاني است محدود شده كه كاركنان با توجه به شرح وظايف در آنجا مشغول فعاليت هستند.</a:t>
            </a:r>
          </a:p>
        </p:txBody>
      </p:sp>
      <p:sp>
        <p:nvSpPr>
          <p:cNvPr id="5" name="Rectangle 4"/>
          <p:cNvSpPr/>
          <p:nvPr/>
        </p:nvSpPr>
        <p:spPr>
          <a:xfrm>
            <a:off x="714779" y="1064687"/>
            <a:ext cx="8815588" cy="677108"/>
          </a:xfrm>
          <a:prstGeom prst="rect">
            <a:avLst/>
          </a:prstGeom>
        </p:spPr>
        <p:txBody>
          <a:bodyPr wrap="square">
            <a:spAutoFit/>
          </a:bodyPr>
          <a:lstStyle/>
          <a:p>
            <a:pPr algn="r" rtl="1"/>
            <a:r>
              <a:rPr lang="fa-IR" sz="2000" u="sng" dirty="0" smtClean="0">
                <a:cs typeface="B Titr" panose="00000700000000000000" pitchFamily="2" charset="-78"/>
              </a:rPr>
              <a:t>كارگر :</a:t>
            </a:r>
          </a:p>
          <a:p>
            <a:pPr algn="r" rtl="1"/>
            <a:r>
              <a:rPr lang="fa-IR" dirty="0" smtClean="0">
                <a:cs typeface="B Homa" panose="00000400000000000000" pitchFamily="2" charset="-78"/>
              </a:rPr>
              <a:t>از لحاظ قانوني كسي است كه به هر عنوان در مقابل دريافت حق السعي به درخواست كارفرما كار ميكند. </a:t>
            </a:r>
            <a:endParaRPr lang="en-US" dirty="0">
              <a:cs typeface="B Homa" panose="00000400000000000000" pitchFamily="2" charset="-78"/>
            </a:endParaRPr>
          </a:p>
        </p:txBody>
      </p:sp>
      <p:sp>
        <p:nvSpPr>
          <p:cNvPr id="6" name="Rectangle 5"/>
          <p:cNvSpPr/>
          <p:nvPr/>
        </p:nvSpPr>
        <p:spPr>
          <a:xfrm>
            <a:off x="988455" y="1856762"/>
            <a:ext cx="8541912" cy="1877437"/>
          </a:xfrm>
          <a:prstGeom prst="rect">
            <a:avLst/>
          </a:prstGeom>
        </p:spPr>
        <p:txBody>
          <a:bodyPr wrap="square">
            <a:spAutoFit/>
          </a:bodyPr>
          <a:lstStyle/>
          <a:p>
            <a:pPr algn="r" rtl="1"/>
            <a:r>
              <a:rPr lang="fa-IR" sz="2000" u="sng" dirty="0" smtClean="0">
                <a:cs typeface="B Titr" panose="00000700000000000000" pitchFamily="2" charset="-78"/>
              </a:rPr>
              <a:t>كارگاه : </a:t>
            </a:r>
          </a:p>
          <a:p>
            <a:pPr algn="r" rtl="1"/>
            <a:r>
              <a:rPr lang="fa-IR" dirty="0" smtClean="0">
                <a:cs typeface="B Homa" panose="00000400000000000000" pitchFamily="2" charset="-78"/>
              </a:rPr>
              <a:t>محلي است كه كارگر به درخواست كارفرما يا نماينده او در آنجا كار ميكند</a:t>
            </a:r>
            <a:r>
              <a:rPr lang="fa-IR" dirty="0" smtClean="0"/>
              <a:t>. </a:t>
            </a:r>
          </a:p>
          <a:p>
            <a:pPr algn="r" rtl="1"/>
            <a:r>
              <a:rPr lang="fa-IR" sz="2000" u="sng" dirty="0" smtClean="0">
                <a:cs typeface="B Titr" panose="00000700000000000000" pitchFamily="2" charset="-78"/>
              </a:rPr>
              <a:t>كنترل:</a:t>
            </a:r>
          </a:p>
          <a:p>
            <a:pPr algn="r" rtl="1"/>
            <a:r>
              <a:rPr lang="fa-IR" sz="2000" dirty="0" smtClean="0">
                <a:cs typeface="B Titr" panose="00000700000000000000" pitchFamily="2" charset="-78"/>
              </a:rPr>
              <a:t> </a:t>
            </a:r>
            <a:r>
              <a:rPr lang="fa-IR" dirty="0" smtClean="0">
                <a:cs typeface="B Homa" panose="00000400000000000000" pitchFamily="2" charset="-78"/>
              </a:rPr>
              <a:t>به معني نظارت كردن و جلوگيري كردن از عوامل مي باشد.</a:t>
            </a:r>
          </a:p>
          <a:p>
            <a:pPr algn="r" rtl="1"/>
            <a:r>
              <a:rPr lang="fa-IR" sz="2000" dirty="0" smtClean="0">
                <a:cs typeface="B Titr" panose="00000700000000000000" pitchFamily="2" charset="-78"/>
              </a:rPr>
              <a:t> </a:t>
            </a:r>
            <a:r>
              <a:rPr lang="fa-IR" sz="2000" u="sng" dirty="0" smtClean="0">
                <a:cs typeface="B Titr" panose="00000700000000000000" pitchFamily="2" charset="-78"/>
              </a:rPr>
              <a:t>اقدامات كنترلي</a:t>
            </a:r>
            <a:r>
              <a:rPr lang="fa-IR" sz="2000" u="sng" dirty="0" smtClean="0"/>
              <a:t>:</a:t>
            </a:r>
          </a:p>
          <a:p>
            <a:pPr algn="r" rtl="1"/>
            <a:r>
              <a:rPr lang="fa-IR" dirty="0" smtClean="0"/>
              <a:t> </a:t>
            </a:r>
            <a:r>
              <a:rPr lang="fa-IR" dirty="0" smtClean="0">
                <a:cs typeface="B Homa" panose="00000400000000000000" pitchFamily="2" charset="-78"/>
              </a:rPr>
              <a:t>مجموعه فعاليت هايي كه براي اعمال نظارت و جلوگيري از عوامل زيان آور محيط كار بكار مي رود.</a:t>
            </a:r>
            <a:endParaRPr lang="en-US" dirty="0">
              <a:cs typeface="B Homa" panose="00000400000000000000" pitchFamily="2" charset="-78"/>
            </a:endParaRPr>
          </a:p>
        </p:txBody>
      </p:sp>
      <p:sp>
        <p:nvSpPr>
          <p:cNvPr id="7" name="Rectangle 6"/>
          <p:cNvSpPr/>
          <p:nvPr/>
        </p:nvSpPr>
        <p:spPr>
          <a:xfrm>
            <a:off x="714779" y="3787610"/>
            <a:ext cx="8815588" cy="2400657"/>
          </a:xfrm>
          <a:prstGeom prst="rect">
            <a:avLst/>
          </a:prstGeom>
        </p:spPr>
        <p:txBody>
          <a:bodyPr wrap="square">
            <a:spAutoFit/>
          </a:bodyPr>
          <a:lstStyle/>
          <a:p>
            <a:pPr algn="r" rtl="1"/>
            <a:r>
              <a:rPr lang="fa-IR" sz="2000" u="sng" dirty="0" smtClean="0">
                <a:cs typeface="B Titr" panose="00000700000000000000" pitchFamily="2" charset="-78"/>
              </a:rPr>
              <a:t>كنترل مهندسي: </a:t>
            </a:r>
          </a:p>
          <a:p>
            <a:pPr algn="r" rtl="1"/>
            <a:r>
              <a:rPr lang="fa-IR" dirty="0" smtClean="0">
                <a:cs typeface="B Homa" panose="00000400000000000000" pitchFamily="2" charset="-78"/>
              </a:rPr>
              <a:t>مجموعه فعاليت‌ها يا اقدامات فني و مهندسي كه براي اعمال نظارت و جلوگيري از عوامل زيان آور محيط كار بكار مي رود. </a:t>
            </a:r>
          </a:p>
          <a:p>
            <a:pPr algn="r" rtl="1"/>
            <a:r>
              <a:rPr lang="fa-IR" sz="2000" u="sng" dirty="0" smtClean="0">
                <a:cs typeface="B Titr" panose="00000700000000000000" pitchFamily="2" charset="-78"/>
              </a:rPr>
              <a:t>جداسازی :</a:t>
            </a:r>
          </a:p>
          <a:p>
            <a:pPr algn="r" rtl="1"/>
            <a:r>
              <a:rPr lang="fa-IR" dirty="0" smtClean="0">
                <a:cs typeface="B Homa" panose="00000400000000000000" pitchFamily="2" charset="-78"/>
              </a:rPr>
              <a:t> يعني جدا كردن فيزيكي يا ايجاد مانع بين فرد و عامل خطر كه از قرار گرفتن فرد در معرض خطر جلوگيري مي‌نمايد.</a:t>
            </a:r>
          </a:p>
          <a:p>
            <a:pPr algn="r" rtl="1"/>
            <a:r>
              <a:rPr lang="fa-IR" sz="2000" dirty="0" smtClean="0">
                <a:cs typeface="B Titr" panose="00000700000000000000" pitchFamily="2" charset="-78"/>
              </a:rPr>
              <a:t> </a:t>
            </a:r>
            <a:r>
              <a:rPr lang="fa-IR" sz="2000" u="sng" dirty="0" smtClean="0">
                <a:cs typeface="B Titr" panose="00000700000000000000" pitchFamily="2" charset="-78"/>
              </a:rPr>
              <a:t>تهويه :</a:t>
            </a:r>
          </a:p>
          <a:p>
            <a:pPr algn="r" rtl="1"/>
            <a:r>
              <a:rPr lang="fa-IR" dirty="0" smtClean="0">
                <a:cs typeface="B Homa" panose="00000400000000000000" pitchFamily="2" charset="-78"/>
              </a:rPr>
              <a:t>به معني هوارساني و ايجاد شرايط تنفسي راحت براي افراد مي باشد. </a:t>
            </a:r>
            <a:endParaRPr lang="en-US" dirty="0">
              <a:cs typeface="B Homa" panose="00000400000000000000" pitchFamily="2" charset="-78"/>
            </a:endParaRPr>
          </a:p>
        </p:txBody>
      </p:sp>
    </p:spTree>
    <p:extLst>
      <p:ext uri="{BB962C8B-B14F-4D97-AF65-F5344CB8AC3E}">
        <p14:creationId xmlns:p14="http://schemas.microsoft.com/office/powerpoint/2010/main" val="24803853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7430" y="616632"/>
            <a:ext cx="8989454" cy="3231654"/>
          </a:xfrm>
          <a:prstGeom prst="rect">
            <a:avLst/>
          </a:prstGeom>
        </p:spPr>
        <p:txBody>
          <a:bodyPr wrap="square">
            <a:spAutoFit/>
          </a:bodyPr>
          <a:lstStyle/>
          <a:p>
            <a:pPr algn="r" rtl="1"/>
            <a:r>
              <a:rPr lang="fa-IR" sz="2000" u="sng" dirty="0">
                <a:cs typeface="B Titr" panose="00000700000000000000" pitchFamily="2" charset="-78"/>
              </a:rPr>
              <a:t>وسايل حفاظت فردی </a:t>
            </a:r>
            <a:r>
              <a:rPr lang="fa-IR" sz="2000" u="sng" dirty="0" smtClean="0">
                <a:cs typeface="B Titr" panose="00000700000000000000" pitchFamily="2" charset="-78"/>
              </a:rPr>
              <a:t>:</a:t>
            </a:r>
            <a:endParaRPr lang="en-US" sz="2000" u="sng" dirty="0" smtClean="0">
              <a:cs typeface="B Titr" panose="00000700000000000000" pitchFamily="2" charset="-78"/>
            </a:endParaRPr>
          </a:p>
          <a:p>
            <a:pPr algn="r" rtl="1"/>
            <a:r>
              <a:rPr lang="fa-IR" dirty="0" smtClean="0">
                <a:cs typeface="B Homa" panose="00000400000000000000" pitchFamily="2" charset="-78"/>
              </a:rPr>
              <a:t>وسايل </a:t>
            </a:r>
            <a:r>
              <a:rPr lang="fa-IR" dirty="0">
                <a:cs typeface="B Homa" panose="00000400000000000000" pitchFamily="2" charset="-78"/>
              </a:rPr>
              <a:t>و </a:t>
            </a:r>
            <a:r>
              <a:rPr lang="fa-IR" dirty="0" smtClean="0">
                <a:cs typeface="B Homa" panose="00000400000000000000" pitchFamily="2" charset="-78"/>
              </a:rPr>
              <a:t>تجهيزاتي است كه براي كاهش خطرات كاركنان </a:t>
            </a:r>
            <a:r>
              <a:rPr lang="fa-IR" dirty="0">
                <a:cs typeface="B Homa" panose="00000400000000000000" pitchFamily="2" charset="-78"/>
              </a:rPr>
              <a:t>در </a:t>
            </a:r>
            <a:r>
              <a:rPr lang="fa-IR" dirty="0" smtClean="0">
                <a:cs typeface="B Homa" panose="00000400000000000000" pitchFamily="2" charset="-78"/>
              </a:rPr>
              <a:t>مقابل </a:t>
            </a:r>
            <a:r>
              <a:rPr lang="fa-IR" dirty="0">
                <a:cs typeface="B Homa" panose="00000400000000000000" pitchFamily="2" charset="-78"/>
              </a:rPr>
              <a:t>عوامل زيان آور محيط كار در زماني كه اقدامات كنترلي و </a:t>
            </a:r>
            <a:r>
              <a:rPr lang="fa-IR" dirty="0" smtClean="0">
                <a:cs typeface="B Homa" panose="00000400000000000000" pitchFamily="2" charset="-78"/>
              </a:rPr>
              <a:t>مهندسي امكانپذير نباشد مورد استفاده </a:t>
            </a:r>
            <a:r>
              <a:rPr lang="fa-IR" dirty="0">
                <a:cs typeface="B Homa" panose="00000400000000000000" pitchFamily="2" charset="-78"/>
              </a:rPr>
              <a:t>قرار مي گيرد</a:t>
            </a:r>
            <a:r>
              <a:rPr lang="fa-IR" dirty="0" smtClean="0">
                <a:cs typeface="B Homa" panose="00000400000000000000" pitchFamily="2" charset="-78"/>
              </a:rPr>
              <a:t>.</a:t>
            </a:r>
          </a:p>
          <a:p>
            <a:pPr algn="r" rtl="1"/>
            <a:r>
              <a:rPr lang="fa-IR" dirty="0" smtClean="0">
                <a:cs typeface="B Homa" panose="00000400000000000000" pitchFamily="2" charset="-78"/>
              </a:rPr>
              <a:t> </a:t>
            </a:r>
            <a:endParaRPr lang="en-US" dirty="0" smtClean="0">
              <a:cs typeface="B Homa" panose="00000400000000000000" pitchFamily="2" charset="-78"/>
            </a:endParaRPr>
          </a:p>
          <a:p>
            <a:pPr algn="r" rtl="1"/>
            <a:r>
              <a:rPr lang="fa-IR" sz="2000" u="sng" dirty="0" smtClean="0">
                <a:cs typeface="B Titr" panose="00000700000000000000" pitchFamily="2" charset="-78"/>
              </a:rPr>
              <a:t>بيماری </a:t>
            </a:r>
            <a:r>
              <a:rPr lang="fa-IR" sz="2000" u="sng" dirty="0">
                <a:cs typeface="B Titr" panose="00000700000000000000" pitchFamily="2" charset="-78"/>
              </a:rPr>
              <a:t>شغلي</a:t>
            </a:r>
            <a:r>
              <a:rPr lang="fa-IR" sz="2000" u="sng" dirty="0" smtClean="0">
                <a:cs typeface="B Titr" panose="00000700000000000000" pitchFamily="2" charset="-78"/>
              </a:rPr>
              <a:t>:</a:t>
            </a:r>
            <a:endParaRPr lang="en-US" u="sng" dirty="0" smtClean="0">
              <a:cs typeface="B Titr" panose="00000700000000000000" pitchFamily="2" charset="-78"/>
            </a:endParaRPr>
          </a:p>
          <a:p>
            <a:pPr algn="r" rtl="1"/>
            <a:r>
              <a:rPr lang="fa-IR" dirty="0" smtClean="0"/>
              <a:t> </a:t>
            </a:r>
            <a:r>
              <a:rPr lang="fa-IR" dirty="0" smtClean="0">
                <a:cs typeface="B Homa" panose="00000400000000000000" pitchFamily="2" charset="-78"/>
              </a:rPr>
              <a:t>بيماري‌هايي </a:t>
            </a:r>
            <a:r>
              <a:rPr lang="fa-IR" dirty="0">
                <a:cs typeface="B Homa" panose="00000400000000000000" pitchFamily="2" charset="-78"/>
              </a:rPr>
              <a:t>هستند كه به دليل نوع و ماهيت كار و در محيط كار كه داراي عوامل زيان آور اثرگذار بر </a:t>
            </a:r>
            <a:r>
              <a:rPr lang="fa-IR" dirty="0" smtClean="0">
                <a:cs typeface="B Homa" panose="00000400000000000000" pitchFamily="2" charset="-78"/>
              </a:rPr>
              <a:t>سلامت </a:t>
            </a:r>
            <a:r>
              <a:rPr lang="fa-IR" dirty="0">
                <a:cs typeface="B Homa" panose="00000400000000000000" pitchFamily="2" charset="-78"/>
              </a:rPr>
              <a:t>شاغلين هستند بوجود مي آيند. </a:t>
            </a:r>
            <a:endParaRPr lang="fa-IR" dirty="0" smtClean="0">
              <a:cs typeface="B Homa" panose="00000400000000000000" pitchFamily="2" charset="-78"/>
            </a:endParaRPr>
          </a:p>
          <a:p>
            <a:pPr algn="r" rtl="1"/>
            <a:endParaRPr lang="en-US" dirty="0" smtClean="0">
              <a:cs typeface="B Homa" panose="00000400000000000000" pitchFamily="2" charset="-78"/>
            </a:endParaRPr>
          </a:p>
          <a:p>
            <a:pPr algn="r" rtl="1"/>
            <a:r>
              <a:rPr lang="fa-IR" sz="2000" u="sng" dirty="0" smtClean="0">
                <a:cs typeface="B Titr" panose="00000700000000000000" pitchFamily="2" charset="-78"/>
              </a:rPr>
              <a:t>سيليکوزيز</a:t>
            </a:r>
            <a:r>
              <a:rPr lang="fa-IR" sz="2000" u="sng" dirty="0">
                <a:cs typeface="B Titr" panose="00000700000000000000" pitchFamily="2" charset="-78"/>
              </a:rPr>
              <a:t>: </a:t>
            </a:r>
            <a:endParaRPr lang="en-US" u="sng" dirty="0" smtClean="0">
              <a:cs typeface="B Titr" panose="00000700000000000000" pitchFamily="2" charset="-78"/>
            </a:endParaRPr>
          </a:p>
          <a:p>
            <a:pPr algn="r" rtl="1"/>
            <a:r>
              <a:rPr lang="fa-IR" dirty="0" smtClean="0">
                <a:cs typeface="B Homa" panose="00000400000000000000" pitchFamily="2" charset="-78"/>
              </a:rPr>
              <a:t>بيماري </a:t>
            </a:r>
            <a:r>
              <a:rPr lang="fa-IR" dirty="0">
                <a:cs typeface="B Homa" panose="00000400000000000000" pitchFamily="2" charset="-78"/>
              </a:rPr>
              <a:t>شغلي پيش رونده، ناتوان كننده و اغلب بيماري كشنده ايست كه در اثر تماس و استنشاق ذرات قابل تنفس سيليس </a:t>
            </a:r>
            <a:r>
              <a:rPr lang="fa-IR" dirty="0" smtClean="0">
                <a:cs typeface="B Homa" panose="00000400000000000000" pitchFamily="2" charset="-78"/>
              </a:rPr>
              <a:t>متبلور بوجود </a:t>
            </a:r>
            <a:r>
              <a:rPr lang="fa-IR" dirty="0">
                <a:cs typeface="B Homa" panose="00000400000000000000" pitchFamily="2" charset="-78"/>
              </a:rPr>
              <a:t>مي آيد</a:t>
            </a:r>
            <a:r>
              <a:rPr lang="fa-IR" dirty="0"/>
              <a:t>. </a:t>
            </a:r>
            <a:endParaRPr lang="en-US" dirty="0"/>
          </a:p>
        </p:txBody>
      </p:sp>
      <p:sp>
        <p:nvSpPr>
          <p:cNvPr id="3" name="Rectangle 2"/>
          <p:cNvSpPr/>
          <p:nvPr/>
        </p:nvSpPr>
        <p:spPr>
          <a:xfrm>
            <a:off x="1017430" y="3848286"/>
            <a:ext cx="8989454" cy="2646878"/>
          </a:xfrm>
          <a:prstGeom prst="rect">
            <a:avLst/>
          </a:prstGeom>
        </p:spPr>
        <p:txBody>
          <a:bodyPr wrap="square">
            <a:spAutoFit/>
          </a:bodyPr>
          <a:lstStyle/>
          <a:p>
            <a:pPr algn="r" rtl="1"/>
            <a:r>
              <a:rPr lang="fa-IR" sz="2000" u="sng" dirty="0">
                <a:cs typeface="B Titr" panose="00000700000000000000" pitchFamily="2" charset="-78"/>
              </a:rPr>
              <a:t>ماسک تنفسي </a:t>
            </a:r>
            <a:r>
              <a:rPr lang="en-US" sz="2000" u="sng" dirty="0">
                <a:cs typeface="B Titr" panose="00000700000000000000" pitchFamily="2" charset="-78"/>
              </a:rPr>
              <a:t>N95 </a:t>
            </a:r>
            <a:r>
              <a:rPr lang="en-US" sz="2000" u="sng" dirty="0" smtClean="0">
                <a:cs typeface="B Titr" panose="00000700000000000000" pitchFamily="2" charset="-78"/>
              </a:rPr>
              <a:t>:</a:t>
            </a:r>
            <a:endParaRPr lang="fa-IR" sz="2000" u="sng" dirty="0" smtClean="0">
              <a:cs typeface="B Titr" panose="00000700000000000000" pitchFamily="2" charset="-78"/>
            </a:endParaRPr>
          </a:p>
          <a:p>
            <a:pPr algn="r" rtl="1"/>
            <a:r>
              <a:rPr lang="fa-IR" dirty="0" smtClean="0">
                <a:cs typeface="B Homa" panose="00000400000000000000" pitchFamily="2" charset="-78"/>
              </a:rPr>
              <a:t>اين </a:t>
            </a:r>
            <a:r>
              <a:rPr lang="fa-IR" dirty="0">
                <a:cs typeface="B Homa" panose="00000400000000000000" pitchFamily="2" charset="-78"/>
              </a:rPr>
              <a:t>نوع </a:t>
            </a:r>
            <a:r>
              <a:rPr lang="fa-IR" dirty="0" smtClean="0">
                <a:cs typeface="B Homa" panose="00000400000000000000" pitchFamily="2" charset="-78"/>
              </a:rPr>
              <a:t>ماسك‌ها </a:t>
            </a:r>
            <a:r>
              <a:rPr lang="fa-IR" dirty="0">
                <a:cs typeface="B Homa" panose="00000400000000000000" pitchFamily="2" charset="-78"/>
              </a:rPr>
              <a:t>به </a:t>
            </a:r>
            <a:r>
              <a:rPr lang="fa-IR" dirty="0" smtClean="0">
                <a:cs typeface="B Homa" panose="00000400000000000000" pitchFamily="2" charset="-78"/>
              </a:rPr>
              <a:t>طور عام </a:t>
            </a:r>
            <a:r>
              <a:rPr lang="fa-IR" dirty="0">
                <a:cs typeface="B Homa" panose="00000400000000000000" pitchFamily="2" charset="-78"/>
              </a:rPr>
              <a:t>به تصفيه كننده هاي ذرات معروف هستند </a:t>
            </a:r>
            <a:r>
              <a:rPr lang="fa-IR" dirty="0" smtClean="0">
                <a:cs typeface="B Homa" panose="00000400000000000000" pitchFamily="2" charset="-78"/>
              </a:rPr>
              <a:t>وعلامت «</a:t>
            </a:r>
            <a:r>
              <a:rPr lang="en-US" dirty="0" smtClean="0">
                <a:cs typeface="B Homa" panose="00000400000000000000" pitchFamily="2" charset="-78"/>
              </a:rPr>
              <a:t>N</a:t>
            </a:r>
            <a:r>
              <a:rPr lang="fa-IR" dirty="0" smtClean="0">
                <a:cs typeface="B Homa" panose="00000400000000000000" pitchFamily="2" charset="-78"/>
              </a:rPr>
              <a:t>»</a:t>
            </a:r>
            <a:r>
              <a:rPr lang="en-US" dirty="0" smtClean="0">
                <a:cs typeface="B Homa" panose="00000400000000000000" pitchFamily="2" charset="-78"/>
              </a:rPr>
              <a:t> </a:t>
            </a:r>
            <a:r>
              <a:rPr lang="fa-IR" dirty="0" smtClean="0">
                <a:cs typeface="B Homa" panose="00000400000000000000" pitchFamily="2" charset="-78"/>
              </a:rPr>
              <a:t>خالصه عبارت</a:t>
            </a:r>
          </a:p>
          <a:p>
            <a:pPr algn="r" rtl="1"/>
            <a:r>
              <a:rPr lang="fa-IR" dirty="0" smtClean="0">
                <a:cs typeface="B Homa" panose="00000400000000000000" pitchFamily="2" charset="-78"/>
              </a:rPr>
              <a:t> «</a:t>
            </a:r>
            <a:r>
              <a:rPr lang="en-US" dirty="0" smtClean="0">
                <a:cs typeface="B Homa" panose="00000400000000000000" pitchFamily="2" charset="-78"/>
              </a:rPr>
              <a:t>TO oil to </a:t>
            </a:r>
            <a:r>
              <a:rPr lang="fa-IR" dirty="0" smtClean="0">
                <a:cs typeface="B Homa" panose="00000400000000000000" pitchFamily="2" charset="-78"/>
              </a:rPr>
              <a:t> </a:t>
            </a:r>
            <a:r>
              <a:rPr lang="en-US" dirty="0" err="1" smtClean="0">
                <a:cs typeface="B Homa" panose="00000400000000000000" pitchFamily="2" charset="-78"/>
              </a:rPr>
              <a:t>resistent</a:t>
            </a:r>
            <a:r>
              <a:rPr lang="fa-IR" dirty="0" smtClean="0">
                <a:cs typeface="B Homa" panose="00000400000000000000" pitchFamily="2" charset="-78"/>
              </a:rPr>
              <a:t> </a:t>
            </a:r>
            <a:r>
              <a:rPr lang="en-US" dirty="0" smtClean="0">
                <a:cs typeface="B Homa" panose="00000400000000000000" pitchFamily="2" charset="-78"/>
              </a:rPr>
              <a:t> “</a:t>
            </a:r>
            <a:r>
              <a:rPr lang="en-US" dirty="0">
                <a:solidFill>
                  <a:prstClr val="black"/>
                </a:solidFill>
                <a:cs typeface="B Homa" panose="00000400000000000000" pitchFamily="2" charset="-78"/>
              </a:rPr>
              <a:t>Not </a:t>
            </a:r>
            <a:r>
              <a:rPr lang="fa-IR" dirty="0" smtClean="0">
                <a:cs typeface="B Homa" panose="00000400000000000000" pitchFamily="2" charset="-78"/>
              </a:rPr>
              <a:t>به </a:t>
            </a:r>
            <a:r>
              <a:rPr lang="fa-IR" dirty="0">
                <a:cs typeface="B Homa" panose="00000400000000000000" pitchFamily="2" charset="-78"/>
              </a:rPr>
              <a:t>معناي عدم مقاومت در مقابل ذرات روغني بوده و </a:t>
            </a:r>
            <a:r>
              <a:rPr lang="fa-IR" dirty="0" smtClean="0">
                <a:cs typeface="B Homa" panose="00000400000000000000" pitchFamily="2" charset="-78"/>
              </a:rPr>
              <a:t>علامت"95 </a:t>
            </a:r>
            <a:r>
              <a:rPr lang="fa-IR" dirty="0">
                <a:cs typeface="B Homa" panose="00000400000000000000" pitchFamily="2" charset="-78"/>
              </a:rPr>
              <a:t>"يعني اين نوع </a:t>
            </a:r>
            <a:r>
              <a:rPr lang="fa-IR" dirty="0" smtClean="0">
                <a:cs typeface="B Homa" panose="00000400000000000000" pitchFamily="2" charset="-78"/>
              </a:rPr>
              <a:t>فيلتر داراي </a:t>
            </a:r>
            <a:r>
              <a:rPr lang="fa-IR" dirty="0">
                <a:cs typeface="B Homa" panose="00000400000000000000" pitchFamily="2" charset="-78"/>
              </a:rPr>
              <a:t>كارآيي </a:t>
            </a:r>
            <a:r>
              <a:rPr lang="fa-IR" dirty="0" smtClean="0">
                <a:cs typeface="B Homa" panose="00000400000000000000" pitchFamily="2" charset="-78"/>
              </a:rPr>
              <a:t>95 </a:t>
            </a:r>
            <a:r>
              <a:rPr lang="fa-IR" dirty="0">
                <a:cs typeface="B Homa" panose="00000400000000000000" pitchFamily="2" charset="-78"/>
              </a:rPr>
              <a:t>درصد جهت </a:t>
            </a:r>
            <a:r>
              <a:rPr lang="fa-IR" dirty="0" smtClean="0">
                <a:cs typeface="B Homa" panose="00000400000000000000" pitchFamily="2" charset="-78"/>
              </a:rPr>
              <a:t>جلوگيري </a:t>
            </a:r>
            <a:r>
              <a:rPr lang="fa-IR" dirty="0">
                <a:cs typeface="B Homa" panose="00000400000000000000" pitchFamily="2" charset="-78"/>
              </a:rPr>
              <a:t>از ذرات مي باشد. </a:t>
            </a:r>
            <a:endParaRPr lang="fa-IR" dirty="0" smtClean="0">
              <a:cs typeface="B Homa" panose="00000400000000000000" pitchFamily="2" charset="-78"/>
            </a:endParaRPr>
          </a:p>
          <a:p>
            <a:pPr algn="r" rtl="1"/>
            <a:endParaRPr lang="fa-IR" dirty="0" smtClean="0">
              <a:cs typeface="B Homa" panose="00000400000000000000" pitchFamily="2" charset="-78"/>
            </a:endParaRPr>
          </a:p>
          <a:p>
            <a:pPr algn="r" rtl="1"/>
            <a:r>
              <a:rPr lang="fa-IR" sz="2000" u="sng" dirty="0" smtClean="0">
                <a:cs typeface="B Titr" panose="00000700000000000000" pitchFamily="2" charset="-78"/>
              </a:rPr>
              <a:t>ماسک تنفسي نيمه صورت:</a:t>
            </a:r>
            <a:endParaRPr lang="fa-IR" u="sng" dirty="0" smtClean="0">
              <a:cs typeface="B Homa" panose="00000400000000000000" pitchFamily="2" charset="-78"/>
            </a:endParaRPr>
          </a:p>
          <a:p>
            <a:pPr algn="r" rtl="1"/>
            <a:r>
              <a:rPr lang="fa-IR" dirty="0" smtClean="0">
                <a:cs typeface="B Homa" panose="00000400000000000000" pitchFamily="2" charset="-78"/>
              </a:rPr>
              <a:t> ماسک </a:t>
            </a:r>
            <a:r>
              <a:rPr lang="fa-IR" dirty="0">
                <a:cs typeface="B Homa" panose="00000400000000000000" pitchFamily="2" charset="-78"/>
              </a:rPr>
              <a:t>تنفسي كه روي صورت قرار مي گيرد و دهان و بيني را مي پوشاند. </a:t>
            </a:r>
            <a:endParaRPr lang="fa-IR" dirty="0" smtClean="0">
              <a:cs typeface="B Homa" panose="00000400000000000000" pitchFamily="2" charset="-78"/>
            </a:endParaRPr>
          </a:p>
          <a:p>
            <a:pPr algn="r" rtl="1"/>
            <a:r>
              <a:rPr lang="fa-IR" dirty="0" smtClean="0">
                <a:cs typeface="B Homa" panose="00000400000000000000" pitchFamily="2" charset="-78"/>
              </a:rPr>
              <a:t>ماسک </a:t>
            </a:r>
            <a:r>
              <a:rPr lang="fa-IR" dirty="0">
                <a:cs typeface="B Homa" panose="00000400000000000000" pitchFamily="2" charset="-78"/>
              </a:rPr>
              <a:t>تنفسي كامل صورت: ماسک تنفسي كه روي صورت قرار مي گيرد و </a:t>
            </a:r>
            <a:r>
              <a:rPr lang="fa-IR" dirty="0" smtClean="0">
                <a:cs typeface="B Homa" panose="00000400000000000000" pitchFamily="2" charset="-78"/>
              </a:rPr>
              <a:t>علاوه </a:t>
            </a:r>
            <a:r>
              <a:rPr lang="fa-IR" dirty="0">
                <a:cs typeface="B Homa" panose="00000400000000000000" pitchFamily="2" charset="-78"/>
              </a:rPr>
              <a:t>بر دهان و بيني، </a:t>
            </a:r>
            <a:r>
              <a:rPr lang="fa-IR" dirty="0" smtClean="0">
                <a:cs typeface="B Homa" panose="00000400000000000000" pitchFamily="2" charset="-78"/>
              </a:rPr>
              <a:t>چشم‌ها را </a:t>
            </a:r>
            <a:r>
              <a:rPr lang="fa-IR" dirty="0">
                <a:cs typeface="B Homa" panose="00000400000000000000" pitchFamily="2" charset="-78"/>
              </a:rPr>
              <a:t>نيز مي پوشاند. </a:t>
            </a:r>
            <a:endParaRPr lang="en-US" dirty="0">
              <a:cs typeface="B Homa" panose="00000400000000000000" pitchFamily="2" charset="-78"/>
            </a:endParaRPr>
          </a:p>
        </p:txBody>
      </p:sp>
    </p:spTree>
    <p:extLst>
      <p:ext uri="{BB962C8B-B14F-4D97-AF65-F5344CB8AC3E}">
        <p14:creationId xmlns:p14="http://schemas.microsoft.com/office/powerpoint/2010/main" val="29568103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7882" y="452168"/>
            <a:ext cx="9517488" cy="4370427"/>
          </a:xfrm>
          <a:prstGeom prst="rect">
            <a:avLst/>
          </a:prstGeom>
        </p:spPr>
        <p:txBody>
          <a:bodyPr wrap="square">
            <a:spAutoFit/>
          </a:bodyPr>
          <a:lstStyle/>
          <a:p>
            <a:pPr algn="r" rtl="1"/>
            <a:r>
              <a:rPr lang="fa-IR" sz="2000" u="sng" dirty="0">
                <a:cs typeface="B Titr" panose="00000700000000000000" pitchFamily="2" charset="-78"/>
              </a:rPr>
              <a:t>استاندارد</a:t>
            </a:r>
            <a:r>
              <a:rPr lang="fa-IR" u="sng" dirty="0">
                <a:cs typeface="B Titr" panose="00000700000000000000" pitchFamily="2" charset="-78"/>
              </a:rPr>
              <a:t>: </a:t>
            </a:r>
            <a:endParaRPr lang="fa-IR" u="sng" dirty="0" smtClean="0">
              <a:cs typeface="B Titr" panose="00000700000000000000" pitchFamily="2" charset="-78"/>
            </a:endParaRPr>
          </a:p>
          <a:p>
            <a:pPr algn="r" rtl="1"/>
            <a:r>
              <a:rPr lang="fa-IR" dirty="0" smtClean="0">
                <a:cs typeface="B Homa" panose="00000400000000000000" pitchFamily="2" charset="-78"/>
              </a:rPr>
              <a:t>معيار </a:t>
            </a:r>
            <a:r>
              <a:rPr lang="fa-IR" dirty="0">
                <a:cs typeface="B Homa" panose="00000400000000000000" pitchFamily="2" charset="-78"/>
              </a:rPr>
              <a:t>يا استاندارد عمل ايجاد مقرراتي است </a:t>
            </a:r>
            <a:r>
              <a:rPr lang="fa-IR" dirty="0" smtClean="0">
                <a:cs typeface="B Homa" panose="00000400000000000000" pitchFamily="2" charset="-78"/>
              </a:rPr>
              <a:t>براي استفاده عمومي </a:t>
            </a:r>
            <a:r>
              <a:rPr lang="fa-IR" dirty="0">
                <a:cs typeface="B Homa" panose="00000400000000000000" pitchFamily="2" charset="-78"/>
              </a:rPr>
              <a:t>و </a:t>
            </a:r>
            <a:r>
              <a:rPr lang="fa-IR" dirty="0" smtClean="0">
                <a:cs typeface="B Homa" panose="00000400000000000000" pitchFamily="2" charset="-78"/>
              </a:rPr>
              <a:t>مكرر با توجه به مشكلات </a:t>
            </a:r>
            <a:r>
              <a:rPr lang="fa-IR" dirty="0">
                <a:cs typeface="B Homa" panose="00000400000000000000" pitchFamily="2" charset="-78"/>
              </a:rPr>
              <a:t>بالفعل و بالقوه كه هدف از آن دستيابي به ميزان مطلوبي از نظم در يک زمينه خاص است</a:t>
            </a:r>
            <a:r>
              <a:rPr lang="fa-IR" dirty="0" smtClean="0">
                <a:cs typeface="B Homa" panose="00000400000000000000" pitchFamily="2" charset="-78"/>
              </a:rPr>
              <a:t>.</a:t>
            </a:r>
          </a:p>
          <a:p>
            <a:pPr algn="r" rtl="1"/>
            <a:endParaRPr lang="fa-IR" dirty="0" smtClean="0">
              <a:cs typeface="B Homa" panose="00000400000000000000" pitchFamily="2" charset="-78"/>
            </a:endParaRPr>
          </a:p>
          <a:p>
            <a:pPr algn="r" rtl="1"/>
            <a:r>
              <a:rPr lang="fa-IR" sz="2000" dirty="0" smtClean="0">
                <a:cs typeface="B Titr" panose="00000700000000000000" pitchFamily="2" charset="-78"/>
              </a:rPr>
              <a:t> </a:t>
            </a:r>
            <a:r>
              <a:rPr lang="fa-IR" sz="2000" u="sng" dirty="0">
                <a:cs typeface="B Titr" panose="00000700000000000000" pitchFamily="2" charset="-78"/>
              </a:rPr>
              <a:t>سند </a:t>
            </a:r>
            <a:r>
              <a:rPr lang="fa-IR" sz="2000" u="sng" dirty="0" smtClean="0">
                <a:cs typeface="B Titr" panose="00000700000000000000" pitchFamily="2" charset="-78"/>
              </a:rPr>
              <a:t>بلاستينگ</a:t>
            </a:r>
            <a:r>
              <a:rPr lang="fa-IR" sz="2000" u="sng" dirty="0">
                <a:cs typeface="B Titr" panose="00000700000000000000" pitchFamily="2" charset="-78"/>
              </a:rPr>
              <a:t>: </a:t>
            </a:r>
            <a:endParaRPr lang="fa-IR" u="sng" dirty="0" smtClean="0">
              <a:cs typeface="B Titr" panose="00000700000000000000" pitchFamily="2" charset="-78"/>
            </a:endParaRPr>
          </a:p>
          <a:p>
            <a:pPr algn="r" rtl="1"/>
            <a:r>
              <a:rPr lang="fa-IR" dirty="0" smtClean="0">
                <a:cs typeface="B Homa" panose="00000400000000000000" pitchFamily="2" charset="-78"/>
              </a:rPr>
              <a:t>واژه سندبلاست </a:t>
            </a:r>
            <a:r>
              <a:rPr lang="fa-IR" dirty="0">
                <a:cs typeface="B Homa" panose="00000400000000000000" pitchFamily="2" charset="-78"/>
              </a:rPr>
              <a:t>به معني ماسه پاشي </a:t>
            </a:r>
            <a:r>
              <a:rPr lang="fa-IR" dirty="0" smtClean="0">
                <a:cs typeface="B Homa" panose="00000400000000000000" pitchFamily="2" charset="-78"/>
              </a:rPr>
              <a:t>یا شن پاشي است </a:t>
            </a:r>
            <a:r>
              <a:rPr lang="fa-IR" dirty="0">
                <a:cs typeface="B Homa" panose="00000400000000000000" pitchFamily="2" charset="-78"/>
              </a:rPr>
              <a:t>و </a:t>
            </a:r>
            <a:r>
              <a:rPr lang="fa-IR" dirty="0" smtClean="0">
                <a:cs typeface="B Homa" panose="00000400000000000000" pitchFamily="2" charset="-78"/>
              </a:rPr>
              <a:t>به وسیله هواي فشرده و پاشش </a:t>
            </a:r>
            <a:r>
              <a:rPr lang="fa-IR" dirty="0">
                <a:cs typeface="B Homa" panose="00000400000000000000" pitchFamily="2" charset="-78"/>
              </a:rPr>
              <a:t>يا پرتاب مواد ساينده با سرعت </a:t>
            </a:r>
            <a:r>
              <a:rPr lang="fa-IR" dirty="0" smtClean="0">
                <a:cs typeface="B Homa" panose="00000400000000000000" pitchFamily="2" charset="-78"/>
              </a:rPr>
              <a:t>بالا براي تمیز كردن یا صيقل </a:t>
            </a:r>
            <a:r>
              <a:rPr lang="fa-IR" dirty="0">
                <a:cs typeface="B Homa" panose="00000400000000000000" pitchFamily="2" charset="-78"/>
              </a:rPr>
              <a:t>دادن </a:t>
            </a:r>
            <a:r>
              <a:rPr lang="fa-IR" dirty="0" smtClean="0">
                <a:cs typeface="B Homa" panose="00000400000000000000" pitchFamily="2" charset="-78"/>
              </a:rPr>
              <a:t>سطوح فلزي استفاده </a:t>
            </a:r>
            <a:r>
              <a:rPr lang="fa-IR" dirty="0">
                <a:cs typeface="B Homa" panose="00000400000000000000" pitchFamily="2" charset="-78"/>
              </a:rPr>
              <a:t>مي </a:t>
            </a:r>
            <a:r>
              <a:rPr lang="fa-IR" dirty="0" smtClean="0">
                <a:cs typeface="B Homa" panose="00000400000000000000" pitchFamily="2" charset="-78"/>
              </a:rPr>
              <a:t>شود</a:t>
            </a:r>
            <a:r>
              <a:rPr lang="fa-IR" dirty="0" smtClean="0"/>
              <a:t>.</a:t>
            </a:r>
          </a:p>
          <a:p>
            <a:pPr algn="r" rtl="1"/>
            <a:endParaRPr lang="fa-IR" dirty="0" smtClean="0"/>
          </a:p>
          <a:p>
            <a:pPr algn="r" rtl="1"/>
            <a:r>
              <a:rPr lang="fa-IR" sz="2000" u="sng" dirty="0" smtClean="0">
                <a:cs typeface="B Titr" panose="00000700000000000000" pitchFamily="2" charset="-78"/>
              </a:rPr>
              <a:t>معاينات </a:t>
            </a:r>
            <a:r>
              <a:rPr lang="fa-IR" sz="2000" u="sng" dirty="0">
                <a:cs typeface="B Titr" panose="00000700000000000000" pitchFamily="2" charset="-78"/>
              </a:rPr>
              <a:t>اوليه</a:t>
            </a:r>
            <a:r>
              <a:rPr lang="fa-IR" sz="2000" u="sng" dirty="0" smtClean="0">
                <a:cs typeface="B Titr" panose="00000700000000000000" pitchFamily="2" charset="-78"/>
              </a:rPr>
              <a:t>:</a:t>
            </a:r>
            <a:endParaRPr lang="fa-IR" u="sng" dirty="0" smtClean="0">
              <a:cs typeface="B Titr" panose="00000700000000000000" pitchFamily="2" charset="-78"/>
            </a:endParaRPr>
          </a:p>
          <a:p>
            <a:pPr algn="r" rtl="1"/>
            <a:r>
              <a:rPr lang="fa-IR" dirty="0" smtClean="0"/>
              <a:t> </a:t>
            </a:r>
            <a:r>
              <a:rPr lang="fa-IR" dirty="0">
                <a:cs typeface="B Homa" panose="00000400000000000000" pitchFamily="2" charset="-78"/>
              </a:rPr>
              <a:t>معاينات اوليه يا قبل از استخدام براي تعيين استعداد بدني، قابليت و توانايي فرد براي كار موردنظر در قبل از استخدام انجام مي شود</a:t>
            </a:r>
            <a:r>
              <a:rPr lang="fa-IR" dirty="0" smtClean="0">
                <a:cs typeface="B Homa" panose="00000400000000000000" pitchFamily="2" charset="-78"/>
              </a:rPr>
              <a:t>.</a:t>
            </a:r>
          </a:p>
          <a:p>
            <a:pPr algn="r" rtl="1"/>
            <a:endParaRPr lang="fa-IR" dirty="0" smtClean="0">
              <a:cs typeface="B Homa" panose="00000400000000000000" pitchFamily="2" charset="-78"/>
            </a:endParaRPr>
          </a:p>
          <a:p>
            <a:pPr algn="r" rtl="1"/>
            <a:r>
              <a:rPr lang="fa-IR" dirty="0" smtClean="0"/>
              <a:t> </a:t>
            </a:r>
            <a:r>
              <a:rPr lang="fa-IR" sz="2000" u="sng" dirty="0">
                <a:cs typeface="B Titr" panose="00000700000000000000" pitchFamily="2" charset="-78"/>
              </a:rPr>
              <a:t>معاينات دوره ای</a:t>
            </a:r>
            <a:r>
              <a:rPr lang="fa-IR" u="sng" dirty="0" smtClean="0">
                <a:cs typeface="B Titr" panose="00000700000000000000" pitchFamily="2" charset="-78"/>
              </a:rPr>
              <a:t>:</a:t>
            </a:r>
          </a:p>
          <a:p>
            <a:pPr algn="r" rtl="1"/>
            <a:r>
              <a:rPr lang="fa-IR" dirty="0" smtClean="0"/>
              <a:t> </a:t>
            </a:r>
            <a:r>
              <a:rPr lang="fa-IR" dirty="0">
                <a:cs typeface="B Homa" panose="00000400000000000000" pitchFamily="2" charset="-78"/>
              </a:rPr>
              <a:t>معاينات دوره اي يا ادواري براي تشخيص زودرس </a:t>
            </a:r>
            <a:r>
              <a:rPr lang="fa-IR" dirty="0" smtClean="0">
                <a:cs typeface="B Homa" panose="00000400000000000000" pitchFamily="2" charset="-78"/>
              </a:rPr>
              <a:t>بيماري‌ها </a:t>
            </a:r>
            <a:r>
              <a:rPr lang="fa-IR" dirty="0">
                <a:cs typeface="B Homa" panose="00000400000000000000" pitchFamily="2" charset="-78"/>
              </a:rPr>
              <a:t>و عوارض ناشي از كار و اقدام و درمان فوري </a:t>
            </a:r>
            <a:r>
              <a:rPr lang="fa-IR" dirty="0" smtClean="0">
                <a:cs typeface="B Homa" panose="00000400000000000000" pitchFamily="2" charset="-78"/>
              </a:rPr>
              <a:t>آن‌ها </a:t>
            </a:r>
            <a:r>
              <a:rPr lang="fa-IR" dirty="0">
                <a:cs typeface="B Homa" panose="00000400000000000000" pitchFamily="2" charset="-78"/>
              </a:rPr>
              <a:t>به طور مرتب هر سال يكبار و يا براي كارهاي سخت و زيان آورو مواد شيميايي خطرناک هر شش ماه يكبار انجام مي گيرد. </a:t>
            </a:r>
            <a:endParaRPr lang="en-US" dirty="0">
              <a:cs typeface="B Homa" panose="00000400000000000000" pitchFamily="2" charset="-78"/>
            </a:endParaRPr>
          </a:p>
        </p:txBody>
      </p:sp>
      <p:sp>
        <p:nvSpPr>
          <p:cNvPr id="5" name="Rectangle 4"/>
          <p:cNvSpPr/>
          <p:nvPr/>
        </p:nvSpPr>
        <p:spPr>
          <a:xfrm>
            <a:off x="695460" y="4983684"/>
            <a:ext cx="9259910" cy="1231106"/>
          </a:xfrm>
          <a:prstGeom prst="rect">
            <a:avLst/>
          </a:prstGeom>
        </p:spPr>
        <p:txBody>
          <a:bodyPr wrap="square">
            <a:spAutoFit/>
          </a:bodyPr>
          <a:lstStyle/>
          <a:p>
            <a:pPr algn="r" rtl="1"/>
            <a:r>
              <a:rPr lang="fa-IR" sz="2000" u="sng" dirty="0">
                <a:cs typeface="B Titr" panose="00000700000000000000" pitchFamily="2" charset="-78"/>
              </a:rPr>
              <a:t>اسپيرومتری</a:t>
            </a:r>
            <a:r>
              <a:rPr lang="fa-IR" u="sng" dirty="0"/>
              <a:t>: </a:t>
            </a:r>
            <a:endParaRPr lang="fa-IR" u="sng" dirty="0" smtClean="0"/>
          </a:p>
          <a:p>
            <a:pPr algn="r" rtl="1"/>
            <a:r>
              <a:rPr lang="fa-IR" dirty="0" smtClean="0">
                <a:cs typeface="B Homa" panose="00000400000000000000" pitchFamily="2" charset="-78"/>
              </a:rPr>
              <a:t>براي </a:t>
            </a:r>
            <a:r>
              <a:rPr lang="fa-IR" dirty="0">
                <a:cs typeface="B Homa" panose="00000400000000000000" pitchFamily="2" charset="-78"/>
              </a:rPr>
              <a:t>اندازهگيري حجم هواي دم و بازدم و تعيين ظرفيت تنفسي افراد كاربرد داردوبراي تشخيص </a:t>
            </a:r>
            <a:r>
              <a:rPr lang="fa-IR" dirty="0" smtClean="0">
                <a:cs typeface="B Homa" panose="00000400000000000000" pitchFamily="2" charset="-78"/>
              </a:rPr>
              <a:t>بيماري‌هاي </a:t>
            </a:r>
            <a:r>
              <a:rPr lang="fa-IR" dirty="0">
                <a:cs typeface="B Homa" panose="00000400000000000000" pitchFamily="2" charset="-78"/>
              </a:rPr>
              <a:t>ريوي شغلي مثل سيليكوزيز استفاده مي شود</a:t>
            </a:r>
            <a:r>
              <a:rPr lang="fa-IR" dirty="0" smtClean="0">
                <a:cs typeface="B Homa" panose="00000400000000000000" pitchFamily="2" charset="-78"/>
              </a:rPr>
              <a:t>.</a:t>
            </a:r>
          </a:p>
          <a:p>
            <a:pPr algn="r" rtl="1"/>
            <a:r>
              <a:rPr lang="fa-IR" dirty="0" smtClean="0"/>
              <a:t> </a:t>
            </a:r>
            <a:endParaRPr lang="en-US" dirty="0"/>
          </a:p>
        </p:txBody>
      </p:sp>
    </p:spTree>
    <p:extLst>
      <p:ext uri="{BB962C8B-B14F-4D97-AF65-F5344CB8AC3E}">
        <p14:creationId xmlns:p14="http://schemas.microsoft.com/office/powerpoint/2010/main" val="26120347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3944" y="293152"/>
            <a:ext cx="9234152" cy="3880773"/>
          </a:xfrm>
        </p:spPr>
        <p:txBody>
          <a:bodyPr>
            <a:normAutofit lnSpcReduction="10000"/>
          </a:bodyPr>
          <a:lstStyle/>
          <a:p>
            <a:pPr marL="0" indent="0" algn="r" rtl="1">
              <a:buNone/>
            </a:pPr>
            <a:r>
              <a:rPr lang="fa-IR" sz="2000" u="sng" dirty="0">
                <a:cs typeface="B Titr" panose="00000700000000000000" pitchFamily="2" charset="-78"/>
              </a:rPr>
              <a:t>حاد</a:t>
            </a:r>
            <a:r>
              <a:rPr lang="fa-IR" sz="2000" u="sng" dirty="0" smtClean="0">
                <a:cs typeface="B Titr" panose="00000700000000000000" pitchFamily="2" charset="-78"/>
              </a:rPr>
              <a:t>:</a:t>
            </a:r>
          </a:p>
          <a:p>
            <a:pPr marL="0" indent="0" algn="r" rtl="1">
              <a:buNone/>
            </a:pPr>
            <a:r>
              <a:rPr lang="fa-IR" dirty="0" smtClean="0">
                <a:cs typeface="B Homa" panose="00000400000000000000" pitchFamily="2" charset="-78"/>
              </a:rPr>
              <a:t>در </a:t>
            </a:r>
            <a:r>
              <a:rPr lang="fa-IR" dirty="0">
                <a:cs typeface="B Homa" panose="00000400000000000000" pitchFamily="2" charset="-78"/>
              </a:rPr>
              <a:t>لحظه ادامه دارد و </a:t>
            </a:r>
            <a:r>
              <a:rPr lang="fa-IR" dirty="0" smtClean="0">
                <a:cs typeface="B Homa" panose="00000400000000000000" pitchFamily="2" charset="-78"/>
              </a:rPr>
              <a:t>معمولآ </a:t>
            </a:r>
            <a:r>
              <a:rPr lang="fa-IR" dirty="0">
                <a:cs typeface="B Homa" panose="00000400000000000000" pitchFamily="2" charset="-78"/>
              </a:rPr>
              <a:t>شديد است مثل مسموميت.</a:t>
            </a:r>
          </a:p>
          <a:p>
            <a:pPr marL="0" indent="0" algn="r" rtl="1">
              <a:buNone/>
            </a:pPr>
            <a:r>
              <a:rPr lang="fa-IR" sz="2200" dirty="0">
                <a:cs typeface="B Titr" panose="00000700000000000000" pitchFamily="2" charset="-78"/>
              </a:rPr>
              <a:t> </a:t>
            </a:r>
            <a:r>
              <a:rPr lang="fa-IR" sz="2000" u="sng" dirty="0">
                <a:cs typeface="B Titr" panose="00000700000000000000" pitchFamily="2" charset="-78"/>
              </a:rPr>
              <a:t>مزمن</a:t>
            </a:r>
            <a:r>
              <a:rPr lang="fa-IR" sz="2000" u="sng" dirty="0" smtClean="0">
                <a:cs typeface="B Homa" panose="00000400000000000000" pitchFamily="2" charset="-78"/>
              </a:rPr>
              <a:t>:</a:t>
            </a:r>
          </a:p>
          <a:p>
            <a:pPr marL="0" indent="0" algn="r" rtl="1">
              <a:buNone/>
            </a:pPr>
            <a:r>
              <a:rPr lang="fa-IR" dirty="0" smtClean="0">
                <a:cs typeface="B Homa" panose="00000400000000000000" pitchFamily="2" charset="-78"/>
              </a:rPr>
              <a:t>زمان </a:t>
            </a:r>
            <a:r>
              <a:rPr lang="fa-IR" dirty="0">
                <a:cs typeface="B Homa" panose="00000400000000000000" pitchFamily="2" charset="-78"/>
              </a:rPr>
              <a:t>دار بوده و در طول مدت زمان خود را نشان مي دهد مثل </a:t>
            </a:r>
            <a:r>
              <a:rPr lang="fa-IR" dirty="0" smtClean="0">
                <a:cs typeface="B Homa" panose="00000400000000000000" pitchFamily="2" charset="-78"/>
              </a:rPr>
              <a:t>بيماري‌هاي </a:t>
            </a:r>
            <a:r>
              <a:rPr lang="fa-IR" dirty="0">
                <a:cs typeface="B Homa" panose="00000400000000000000" pitchFamily="2" charset="-78"/>
              </a:rPr>
              <a:t>شغلي</a:t>
            </a:r>
            <a:r>
              <a:rPr lang="fa-IR" dirty="0"/>
              <a:t>. </a:t>
            </a:r>
            <a:endParaRPr lang="en-US" dirty="0"/>
          </a:p>
          <a:p>
            <a:pPr marL="0" indent="0" algn="r" rtl="1">
              <a:buNone/>
            </a:pPr>
            <a:r>
              <a:rPr lang="fa-IR" sz="2000" u="sng" dirty="0" smtClean="0">
                <a:cs typeface="B Titr" panose="00000700000000000000" pitchFamily="2" charset="-78"/>
              </a:rPr>
              <a:t>نمونه برداری: </a:t>
            </a:r>
          </a:p>
          <a:p>
            <a:pPr marL="0" indent="0" algn="r" rtl="1">
              <a:buNone/>
            </a:pPr>
            <a:r>
              <a:rPr lang="fa-IR" dirty="0">
                <a:cs typeface="B Homa" panose="00000400000000000000" pitchFamily="2" charset="-78"/>
              </a:rPr>
              <a:t>ا</a:t>
            </a:r>
            <a:r>
              <a:rPr lang="fa-IR" dirty="0" smtClean="0">
                <a:cs typeface="B Homa" panose="00000400000000000000" pitchFamily="2" charset="-78"/>
              </a:rPr>
              <a:t>نتخاب </a:t>
            </a:r>
            <a:r>
              <a:rPr lang="fa-IR" dirty="0">
                <a:cs typeface="B Homa" panose="00000400000000000000" pitchFamily="2" charset="-78"/>
              </a:rPr>
              <a:t>قسمتي از ماده مورد آزمايش است، بطوريكه تمام خواص آن ماده را دارا باشد. </a:t>
            </a:r>
            <a:endParaRPr lang="fa-IR" dirty="0" smtClean="0">
              <a:cs typeface="B Homa" panose="00000400000000000000" pitchFamily="2" charset="-78"/>
            </a:endParaRPr>
          </a:p>
          <a:p>
            <a:pPr marL="0" indent="0" algn="r" rtl="1">
              <a:buNone/>
            </a:pPr>
            <a:r>
              <a:rPr lang="fa-IR" sz="2000" dirty="0" smtClean="0">
                <a:cs typeface="B Titr" panose="00000700000000000000" pitchFamily="2" charset="-78"/>
              </a:rPr>
              <a:t>مقادير </a:t>
            </a:r>
            <a:r>
              <a:rPr lang="fa-IR" sz="2000" dirty="0">
                <a:cs typeface="B Titr" panose="00000700000000000000" pitchFamily="2" charset="-78"/>
              </a:rPr>
              <a:t>حد مجاز</a:t>
            </a:r>
            <a:r>
              <a:rPr lang="fa-IR" sz="2000" dirty="0" smtClean="0">
                <a:cs typeface="B Titr" panose="00000700000000000000" pitchFamily="2" charset="-78"/>
              </a:rPr>
              <a:t>:</a:t>
            </a:r>
          </a:p>
          <a:p>
            <a:pPr marL="0" indent="0" algn="r" rtl="1">
              <a:buNone/>
            </a:pPr>
            <a:r>
              <a:rPr lang="fa-IR" sz="2000" dirty="0" smtClean="0">
                <a:cs typeface="B Titr" panose="00000700000000000000" pitchFamily="2" charset="-78"/>
              </a:rPr>
              <a:t> </a:t>
            </a:r>
            <a:r>
              <a:rPr lang="fa-IR" sz="1900" dirty="0">
                <a:cs typeface="B Homa" panose="00000400000000000000" pitchFamily="2" charset="-78"/>
              </a:rPr>
              <a:t>مقاديري كه </a:t>
            </a:r>
            <a:r>
              <a:rPr lang="fa-IR" sz="1900" dirty="0" smtClean="0">
                <a:cs typeface="B Homa" panose="00000400000000000000" pitchFamily="2" charset="-78"/>
              </a:rPr>
              <a:t>بوسيله اندازه گیري </a:t>
            </a:r>
            <a:r>
              <a:rPr lang="fa-IR" sz="1900" dirty="0">
                <a:cs typeface="B Homa" panose="00000400000000000000" pitchFamily="2" charset="-78"/>
              </a:rPr>
              <a:t>، </a:t>
            </a:r>
            <a:r>
              <a:rPr lang="fa-IR" sz="1900" dirty="0" smtClean="0">
                <a:cs typeface="B Homa" panose="00000400000000000000" pitchFamily="2" charset="-78"/>
              </a:rPr>
              <a:t>آزمايش </a:t>
            </a:r>
            <a:r>
              <a:rPr lang="fa-IR" sz="1900" dirty="0">
                <a:cs typeface="B Homa" panose="00000400000000000000" pitchFamily="2" charset="-78"/>
              </a:rPr>
              <a:t>و </a:t>
            </a:r>
            <a:r>
              <a:rPr lang="fa-IR" sz="1900" dirty="0" smtClean="0">
                <a:cs typeface="B Homa" panose="00000400000000000000" pitchFamily="2" charset="-78"/>
              </a:rPr>
              <a:t>یا تجربي توسط سازمان هاي </a:t>
            </a:r>
            <a:r>
              <a:rPr lang="fa-IR" sz="1900" dirty="0">
                <a:cs typeface="B Homa" panose="00000400000000000000" pitchFamily="2" charset="-78"/>
              </a:rPr>
              <a:t>بهداشت حرفه اي ملي و بين ا لمللي تهيه مي </a:t>
            </a:r>
            <a:r>
              <a:rPr lang="fa-IR" sz="1900" dirty="0" smtClean="0">
                <a:cs typeface="B Homa" panose="00000400000000000000" pitchFamily="2" charset="-78"/>
              </a:rPr>
              <a:t>شود و </a:t>
            </a:r>
            <a:r>
              <a:rPr lang="fa-IR" sz="1900" dirty="0">
                <a:cs typeface="B Homa" panose="00000400000000000000" pitchFamily="2" charset="-78"/>
              </a:rPr>
              <a:t>به عنوان راهنما براي كنترل مواجهه با عوامل </a:t>
            </a:r>
            <a:r>
              <a:rPr lang="fa-IR" sz="1900" dirty="0" smtClean="0">
                <a:cs typeface="B Homa" panose="00000400000000000000" pitchFamily="2" charset="-78"/>
              </a:rPr>
              <a:t>زيان </a:t>
            </a:r>
            <a:r>
              <a:rPr lang="fa-IR" sz="1900" dirty="0">
                <a:cs typeface="B Homa" panose="00000400000000000000" pitchFamily="2" charset="-78"/>
              </a:rPr>
              <a:t>آور محيط كار مثل سيليس مورد استفاده قرار مي گيرد</a:t>
            </a:r>
            <a:r>
              <a:rPr lang="fa-IR" sz="1900" dirty="0"/>
              <a:t>.</a:t>
            </a:r>
            <a:endParaRPr lang="en-US" sz="1900" dirty="0"/>
          </a:p>
        </p:txBody>
      </p:sp>
      <p:sp>
        <p:nvSpPr>
          <p:cNvPr id="4" name="Rectangle 3"/>
          <p:cNvSpPr/>
          <p:nvPr/>
        </p:nvSpPr>
        <p:spPr>
          <a:xfrm>
            <a:off x="953037" y="3839074"/>
            <a:ext cx="8925059" cy="2677656"/>
          </a:xfrm>
          <a:prstGeom prst="rect">
            <a:avLst/>
          </a:prstGeom>
        </p:spPr>
        <p:txBody>
          <a:bodyPr wrap="square">
            <a:spAutoFit/>
          </a:bodyPr>
          <a:lstStyle/>
          <a:p>
            <a:pPr algn="r" rtl="1"/>
            <a:r>
              <a:rPr lang="fa-IR" sz="2000" dirty="0">
                <a:cs typeface="B Titr" panose="00000700000000000000" pitchFamily="2" charset="-78"/>
              </a:rPr>
              <a:t>اتاقک</a:t>
            </a:r>
            <a:r>
              <a:rPr lang="fa-IR" sz="2000" dirty="0" smtClean="0">
                <a:cs typeface="B Titr" panose="00000700000000000000" pitchFamily="2" charset="-78"/>
              </a:rPr>
              <a:t>:</a:t>
            </a:r>
          </a:p>
          <a:p>
            <a:pPr algn="r" rtl="1"/>
            <a:r>
              <a:rPr lang="fa-IR" dirty="0" smtClean="0">
                <a:cs typeface="B Homa" panose="00000400000000000000" pitchFamily="2" charset="-78"/>
              </a:rPr>
              <a:t>فضاي </a:t>
            </a:r>
            <a:r>
              <a:rPr lang="fa-IR" dirty="0">
                <a:cs typeface="B Homa" panose="00000400000000000000" pitchFamily="2" charset="-78"/>
              </a:rPr>
              <a:t>محدود و محصورشده مجهز به سيستم تهويه براي كار با سيليس. </a:t>
            </a:r>
            <a:endParaRPr lang="fa-IR" dirty="0" smtClean="0">
              <a:cs typeface="B Homa" panose="00000400000000000000" pitchFamily="2" charset="-78"/>
            </a:endParaRPr>
          </a:p>
          <a:p>
            <a:pPr algn="r" rtl="1"/>
            <a:endParaRPr lang="fa-IR" dirty="0" smtClean="0">
              <a:cs typeface="B Homa" panose="00000400000000000000" pitchFamily="2" charset="-78"/>
            </a:endParaRPr>
          </a:p>
          <a:p>
            <a:pPr algn="r" rtl="1"/>
            <a:r>
              <a:rPr lang="fa-IR" sz="2000" dirty="0" smtClean="0">
                <a:cs typeface="B Titr" panose="00000700000000000000" pitchFamily="2" charset="-78"/>
              </a:rPr>
              <a:t>سيستم </a:t>
            </a:r>
            <a:r>
              <a:rPr lang="fa-IR" sz="2000" dirty="0">
                <a:cs typeface="B Titr" panose="00000700000000000000" pitchFamily="2" charset="-78"/>
              </a:rPr>
              <a:t>تر</a:t>
            </a:r>
            <a:r>
              <a:rPr lang="fa-IR" sz="2000" dirty="0" smtClean="0">
                <a:cs typeface="B Titr" panose="00000700000000000000" pitchFamily="2" charset="-78"/>
              </a:rPr>
              <a:t>:</a:t>
            </a:r>
          </a:p>
          <a:p>
            <a:pPr algn="r" rtl="1"/>
            <a:r>
              <a:rPr lang="fa-IR" dirty="0" smtClean="0"/>
              <a:t> </a:t>
            </a:r>
            <a:r>
              <a:rPr lang="fa-IR" dirty="0">
                <a:cs typeface="B Homa" panose="00000400000000000000" pitchFamily="2" charset="-78"/>
              </a:rPr>
              <a:t>وسايل، ابزار يا دستگاه هاي مجهز به </a:t>
            </a:r>
            <a:r>
              <a:rPr lang="fa-IR" dirty="0" smtClean="0">
                <a:cs typeface="B Homa" panose="00000400000000000000" pitchFamily="2" charset="-78"/>
              </a:rPr>
              <a:t>شلنگ </a:t>
            </a:r>
            <a:r>
              <a:rPr lang="fa-IR" dirty="0">
                <a:cs typeface="B Homa" panose="00000400000000000000" pitchFamily="2" charset="-78"/>
              </a:rPr>
              <a:t>يا آبپاش </a:t>
            </a:r>
            <a:r>
              <a:rPr lang="fa-IR" dirty="0" smtClean="0">
                <a:cs typeface="B Homa" panose="00000400000000000000" pitchFamily="2" charset="-78"/>
              </a:rPr>
              <a:t>براي مرطوب نمودن محیط كار </a:t>
            </a:r>
            <a:r>
              <a:rPr lang="fa-IR" dirty="0">
                <a:cs typeface="B Homa" panose="00000400000000000000" pitchFamily="2" charset="-78"/>
              </a:rPr>
              <a:t>كاربرد دارد.</a:t>
            </a:r>
            <a:r>
              <a:rPr lang="fa-IR" dirty="0"/>
              <a:t> </a:t>
            </a:r>
            <a:endParaRPr lang="fa-IR" dirty="0" smtClean="0"/>
          </a:p>
          <a:p>
            <a:pPr algn="r" rtl="1"/>
            <a:endParaRPr lang="fa-IR" dirty="0" smtClean="0"/>
          </a:p>
          <a:p>
            <a:pPr algn="r" rtl="1"/>
            <a:r>
              <a:rPr lang="fa-IR" sz="2000" dirty="0" smtClean="0">
                <a:cs typeface="B Titr" panose="00000700000000000000" pitchFamily="2" charset="-78"/>
              </a:rPr>
              <a:t>سيستم </a:t>
            </a:r>
            <a:r>
              <a:rPr lang="fa-IR" sz="2000" dirty="0">
                <a:cs typeface="B Titr" panose="00000700000000000000" pitchFamily="2" charset="-78"/>
              </a:rPr>
              <a:t>تهويه مکنده موضعي </a:t>
            </a:r>
            <a:r>
              <a:rPr lang="fa-IR" sz="2000" dirty="0" smtClean="0">
                <a:cs typeface="B Titr" panose="00000700000000000000" pitchFamily="2" charset="-78"/>
              </a:rPr>
              <a:t>:</a:t>
            </a:r>
          </a:p>
          <a:p>
            <a:pPr algn="r" rtl="1"/>
            <a:r>
              <a:rPr lang="fa-IR" dirty="0" smtClean="0">
                <a:cs typeface="B Homa" panose="00000400000000000000" pitchFamily="2" charset="-78"/>
              </a:rPr>
              <a:t>اين </a:t>
            </a:r>
            <a:r>
              <a:rPr lang="fa-IR" dirty="0">
                <a:cs typeface="B Homa" panose="00000400000000000000" pitchFamily="2" charset="-78"/>
              </a:rPr>
              <a:t>سيستم به </a:t>
            </a:r>
            <a:r>
              <a:rPr lang="fa-IR" dirty="0" smtClean="0">
                <a:cs typeface="B Homa" panose="00000400000000000000" pitchFamily="2" charset="-78"/>
              </a:rPr>
              <a:t>هود</a:t>
            </a:r>
            <a:r>
              <a:rPr lang="fa-IR" dirty="0" smtClean="0">
                <a:latin typeface="Arial Unicode MS" panose="020B0604020202020204" pitchFamily="34" charset="-128"/>
                <a:ea typeface="Arial Unicode MS" panose="020B0604020202020204" pitchFamily="34" charset="-128"/>
                <a:cs typeface="Arial Unicode MS" panose="020B0604020202020204" pitchFamily="34" charset="-128"/>
              </a:rPr>
              <a:t>، </a:t>
            </a:r>
            <a:r>
              <a:rPr lang="fa-IR" dirty="0" smtClean="0">
                <a:cs typeface="B Homa" panose="00000400000000000000" pitchFamily="2" charset="-78"/>
              </a:rPr>
              <a:t>كانال، هواكش، جمع </a:t>
            </a:r>
            <a:r>
              <a:rPr lang="fa-IR" dirty="0">
                <a:cs typeface="B Homa" panose="00000400000000000000" pitchFamily="2" charset="-78"/>
              </a:rPr>
              <a:t>آوري </a:t>
            </a:r>
            <a:r>
              <a:rPr lang="fa-IR" dirty="0" smtClean="0">
                <a:cs typeface="B Homa" panose="00000400000000000000" pitchFamily="2" charset="-78"/>
              </a:rPr>
              <a:t>كننده يا فيلتر </a:t>
            </a:r>
            <a:r>
              <a:rPr lang="fa-IR" dirty="0">
                <a:cs typeface="B Homa" panose="00000400000000000000" pitchFamily="2" charset="-78"/>
              </a:rPr>
              <a:t>مجهز بوده </a:t>
            </a:r>
            <a:r>
              <a:rPr lang="fa-IR" dirty="0" smtClean="0">
                <a:cs typeface="B Homa" panose="00000400000000000000" pitchFamily="2" charset="-78"/>
              </a:rPr>
              <a:t>و براي پلايش </a:t>
            </a:r>
            <a:r>
              <a:rPr lang="fa-IR" dirty="0">
                <a:cs typeface="B Homa" panose="00000400000000000000" pitchFamily="2" charset="-78"/>
              </a:rPr>
              <a:t>هواي محيط كار استفاده مي شود. </a:t>
            </a:r>
            <a:endParaRPr lang="en-US" dirty="0">
              <a:cs typeface="B Homa" panose="00000400000000000000" pitchFamily="2" charset="-78"/>
            </a:endParaRPr>
          </a:p>
        </p:txBody>
      </p:sp>
    </p:spTree>
    <p:extLst>
      <p:ext uri="{BB962C8B-B14F-4D97-AF65-F5344CB8AC3E}">
        <p14:creationId xmlns:p14="http://schemas.microsoft.com/office/powerpoint/2010/main" val="9614569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6519" y="523312"/>
            <a:ext cx="9414455" cy="2677656"/>
          </a:xfrm>
          <a:prstGeom prst="rect">
            <a:avLst/>
          </a:prstGeom>
        </p:spPr>
        <p:txBody>
          <a:bodyPr wrap="square">
            <a:spAutoFit/>
          </a:bodyPr>
          <a:lstStyle/>
          <a:p>
            <a:pPr algn="r" rtl="1"/>
            <a:r>
              <a:rPr lang="fa-IR" sz="2000" u="sng" dirty="0">
                <a:cs typeface="B Titr" panose="00000700000000000000" pitchFamily="2" charset="-78"/>
              </a:rPr>
              <a:t>فيلتر هپا </a:t>
            </a:r>
            <a:r>
              <a:rPr lang="fa-IR" sz="2000" u="sng" dirty="0" smtClean="0">
                <a:cs typeface="B Titr" panose="00000700000000000000" pitchFamily="2" charset="-78"/>
              </a:rPr>
              <a:t>:</a:t>
            </a:r>
          </a:p>
          <a:p>
            <a:pPr algn="r" rtl="1"/>
            <a:r>
              <a:rPr lang="fa-IR" dirty="0" smtClean="0">
                <a:cs typeface="B Homa" panose="00000400000000000000" pitchFamily="2" charset="-78"/>
              </a:rPr>
              <a:t>صافي </a:t>
            </a:r>
            <a:r>
              <a:rPr lang="fa-IR" dirty="0">
                <a:cs typeface="B Homa" panose="00000400000000000000" pitchFamily="2" charset="-78"/>
              </a:rPr>
              <a:t>با كارآيي </a:t>
            </a:r>
            <a:r>
              <a:rPr lang="fa-IR" dirty="0" smtClean="0">
                <a:cs typeface="B Homa" panose="00000400000000000000" pitchFamily="2" charset="-78"/>
              </a:rPr>
              <a:t>بالا </a:t>
            </a:r>
            <a:r>
              <a:rPr lang="fa-IR" dirty="0">
                <a:cs typeface="B Homa" panose="00000400000000000000" pitchFamily="2" charset="-78"/>
              </a:rPr>
              <a:t>براي جذب </a:t>
            </a:r>
            <a:r>
              <a:rPr lang="fa-IR" dirty="0" smtClean="0">
                <a:cs typeface="B Homa" panose="00000400000000000000" pitchFamily="2" charset="-78"/>
              </a:rPr>
              <a:t>آئروسل‌ها </a:t>
            </a:r>
            <a:r>
              <a:rPr lang="fa-IR" dirty="0">
                <a:cs typeface="B Homa" panose="00000400000000000000" pitchFamily="2" charset="-78"/>
              </a:rPr>
              <a:t>و ذرات مثل سيليس كاربرد دارد. اين نوع صافي براي ذرات در حد سه ميكرون داراي راندمان 77/55 درصد يا </a:t>
            </a:r>
            <a:r>
              <a:rPr lang="fa-IR" dirty="0" smtClean="0">
                <a:cs typeface="B Homa" panose="00000400000000000000" pitchFamily="2" charset="-78"/>
              </a:rPr>
              <a:t>بالاتر </a:t>
            </a:r>
            <a:r>
              <a:rPr lang="fa-IR" dirty="0">
                <a:cs typeface="B Homa" panose="00000400000000000000" pitchFamily="2" charset="-78"/>
              </a:rPr>
              <a:t>مي باشد</a:t>
            </a:r>
            <a:r>
              <a:rPr lang="fa-IR" dirty="0" smtClean="0">
                <a:cs typeface="B Homa" panose="00000400000000000000" pitchFamily="2" charset="-78"/>
              </a:rPr>
              <a:t>.</a:t>
            </a:r>
          </a:p>
          <a:p>
            <a:pPr algn="r" rtl="1"/>
            <a:endParaRPr lang="fa-IR" dirty="0" smtClean="0">
              <a:cs typeface="B Homa" panose="00000400000000000000" pitchFamily="2" charset="-78"/>
            </a:endParaRPr>
          </a:p>
          <a:p>
            <a:pPr algn="r" rtl="1"/>
            <a:r>
              <a:rPr lang="fa-IR" dirty="0" smtClean="0">
                <a:cs typeface="B Titr" panose="00000700000000000000" pitchFamily="2" charset="-78"/>
              </a:rPr>
              <a:t> </a:t>
            </a:r>
            <a:r>
              <a:rPr lang="fa-IR" sz="2000" u="sng" dirty="0">
                <a:cs typeface="B Titr" panose="00000700000000000000" pitchFamily="2" charset="-78"/>
              </a:rPr>
              <a:t>ريخته گری</a:t>
            </a:r>
            <a:r>
              <a:rPr lang="fa-IR" sz="2000" u="sng" dirty="0" smtClean="0">
                <a:cs typeface="B Titr" panose="00000700000000000000" pitchFamily="2" charset="-78"/>
              </a:rPr>
              <a:t>:</a:t>
            </a:r>
          </a:p>
          <a:p>
            <a:pPr algn="r" rtl="1"/>
            <a:r>
              <a:rPr lang="fa-IR" dirty="0" smtClean="0">
                <a:cs typeface="B Homa" panose="00000400000000000000" pitchFamily="2" charset="-78"/>
              </a:rPr>
              <a:t>علم </a:t>
            </a:r>
            <a:r>
              <a:rPr lang="fa-IR" dirty="0">
                <a:cs typeface="B Homa" panose="00000400000000000000" pitchFamily="2" charset="-78"/>
              </a:rPr>
              <a:t>و فن شكل دادن فلزات و توليد قطعات از طريق ذوب فلز و ريختن ماده مذاب در قالب هاي تهيه شده مي باشد. </a:t>
            </a:r>
            <a:endParaRPr lang="fa-IR" dirty="0" smtClean="0">
              <a:cs typeface="B Homa" panose="00000400000000000000" pitchFamily="2" charset="-78"/>
            </a:endParaRPr>
          </a:p>
          <a:p>
            <a:pPr algn="r" rtl="1"/>
            <a:endParaRPr lang="fa-IR" dirty="0" smtClean="0">
              <a:cs typeface="B Homa" panose="00000400000000000000" pitchFamily="2" charset="-78"/>
            </a:endParaRPr>
          </a:p>
          <a:p>
            <a:pPr algn="r" rtl="1"/>
            <a:r>
              <a:rPr lang="fa-IR" sz="2000" u="sng" dirty="0" smtClean="0">
                <a:cs typeface="B Titr" panose="00000700000000000000" pitchFamily="2" charset="-78"/>
              </a:rPr>
              <a:t>ماسه </a:t>
            </a:r>
            <a:r>
              <a:rPr lang="fa-IR" sz="2000" u="sng" dirty="0">
                <a:cs typeface="B Titr" panose="00000700000000000000" pitchFamily="2" charset="-78"/>
              </a:rPr>
              <a:t>سيليسي</a:t>
            </a:r>
            <a:r>
              <a:rPr lang="fa-IR" sz="2000" u="sng" dirty="0" smtClean="0">
                <a:cs typeface="B Titr" panose="00000700000000000000" pitchFamily="2" charset="-78"/>
              </a:rPr>
              <a:t>:</a:t>
            </a:r>
          </a:p>
          <a:p>
            <a:pPr algn="r" rtl="1"/>
            <a:r>
              <a:rPr lang="fa-IR" dirty="0" smtClean="0">
                <a:cs typeface="B Homa" panose="00000400000000000000" pitchFamily="2" charset="-78"/>
              </a:rPr>
              <a:t>از </a:t>
            </a:r>
            <a:r>
              <a:rPr lang="fa-IR" dirty="0">
                <a:cs typeface="B Homa" panose="00000400000000000000" pitchFamily="2" charset="-78"/>
              </a:rPr>
              <a:t>نوع كوارتز رسوبي هستند كه به صورت طبيعي خرد شده اند و در صنايع ريخته گري و عمليات سند </a:t>
            </a:r>
            <a:r>
              <a:rPr lang="fa-IR" dirty="0" smtClean="0">
                <a:cs typeface="B Homa" panose="00000400000000000000" pitchFamily="2" charset="-78"/>
              </a:rPr>
              <a:t>بلاست </a:t>
            </a:r>
            <a:r>
              <a:rPr lang="fa-IR" dirty="0">
                <a:cs typeface="B Homa" panose="00000400000000000000" pitchFamily="2" charset="-78"/>
              </a:rPr>
              <a:t>كاربرد دارد</a:t>
            </a:r>
            <a:r>
              <a:rPr lang="fa-IR" dirty="0"/>
              <a:t>. </a:t>
            </a:r>
            <a:endParaRPr lang="en-US" dirty="0"/>
          </a:p>
        </p:txBody>
      </p:sp>
      <p:sp>
        <p:nvSpPr>
          <p:cNvPr id="5" name="Rectangle 4"/>
          <p:cNvSpPr/>
          <p:nvPr/>
        </p:nvSpPr>
        <p:spPr>
          <a:xfrm>
            <a:off x="721218" y="3312721"/>
            <a:ext cx="9169756" cy="2954655"/>
          </a:xfrm>
          <a:prstGeom prst="rect">
            <a:avLst/>
          </a:prstGeom>
        </p:spPr>
        <p:txBody>
          <a:bodyPr wrap="square">
            <a:spAutoFit/>
          </a:bodyPr>
          <a:lstStyle/>
          <a:p>
            <a:pPr algn="r" rtl="1"/>
            <a:r>
              <a:rPr lang="fa-IR" sz="2000" u="sng" dirty="0">
                <a:cs typeface="B Titr" panose="00000700000000000000" pitchFamily="2" charset="-78"/>
              </a:rPr>
              <a:t>جاروب صنعتي</a:t>
            </a:r>
            <a:r>
              <a:rPr lang="fa-IR" sz="2000" u="sng" dirty="0" smtClean="0">
                <a:cs typeface="B Titr" panose="00000700000000000000" pitchFamily="2" charset="-78"/>
              </a:rPr>
              <a:t>:</a:t>
            </a:r>
          </a:p>
          <a:p>
            <a:pPr algn="r" rtl="1"/>
            <a:r>
              <a:rPr lang="fa-IR" dirty="0" smtClean="0">
                <a:cs typeface="B Homa" panose="00000400000000000000" pitchFamily="2" charset="-78"/>
              </a:rPr>
              <a:t>جاروب‌هاي </a:t>
            </a:r>
            <a:r>
              <a:rPr lang="fa-IR" dirty="0">
                <a:cs typeface="B Homa" panose="00000400000000000000" pitchFamily="2" charset="-78"/>
              </a:rPr>
              <a:t>برقي داراي موتوربا قدرت مكندگي </a:t>
            </a:r>
            <a:r>
              <a:rPr lang="fa-IR" dirty="0" smtClean="0">
                <a:cs typeface="B Homa" panose="00000400000000000000" pitchFamily="2" charset="-78"/>
              </a:rPr>
              <a:t>بالا </a:t>
            </a:r>
            <a:r>
              <a:rPr lang="fa-IR" dirty="0">
                <a:cs typeface="B Homa" panose="00000400000000000000" pitchFamily="2" charset="-78"/>
              </a:rPr>
              <a:t>بوده و به سيستم شستشو دهنده صنعتي نيز مجهز هستند. </a:t>
            </a:r>
            <a:endParaRPr lang="fa-IR" dirty="0" smtClean="0">
              <a:cs typeface="B Homa" panose="00000400000000000000" pitchFamily="2" charset="-78"/>
            </a:endParaRPr>
          </a:p>
          <a:p>
            <a:pPr algn="r" rtl="1"/>
            <a:endParaRPr lang="fa-IR" dirty="0" smtClean="0">
              <a:cs typeface="B Homa" panose="00000400000000000000" pitchFamily="2" charset="-78"/>
            </a:endParaRPr>
          </a:p>
          <a:p>
            <a:pPr algn="r" rtl="1"/>
            <a:r>
              <a:rPr lang="fa-IR" sz="2000" u="sng" dirty="0" smtClean="0">
                <a:cs typeface="B Titr" panose="00000700000000000000" pitchFamily="2" charset="-78"/>
              </a:rPr>
              <a:t>صنعت </a:t>
            </a:r>
            <a:r>
              <a:rPr lang="fa-IR" sz="2000" u="sng" dirty="0">
                <a:cs typeface="B Titr" panose="00000700000000000000" pitchFamily="2" charset="-78"/>
              </a:rPr>
              <a:t>ساختمان: </a:t>
            </a:r>
            <a:endParaRPr lang="fa-IR" sz="2000" u="sng" dirty="0" smtClean="0">
              <a:cs typeface="B Titr" panose="00000700000000000000" pitchFamily="2" charset="-78"/>
            </a:endParaRPr>
          </a:p>
          <a:p>
            <a:pPr algn="r" rtl="1"/>
            <a:r>
              <a:rPr lang="fa-IR" dirty="0" smtClean="0">
                <a:cs typeface="B Homa" panose="00000400000000000000" pitchFamily="2" charset="-78"/>
              </a:rPr>
              <a:t>صنايع </a:t>
            </a:r>
            <a:r>
              <a:rPr lang="fa-IR" dirty="0">
                <a:cs typeface="B Homa" panose="00000400000000000000" pitchFamily="2" charset="-78"/>
              </a:rPr>
              <a:t>و كليه </a:t>
            </a:r>
            <a:r>
              <a:rPr lang="fa-IR" dirty="0" smtClean="0">
                <a:cs typeface="B Homa" panose="00000400000000000000" pitchFamily="2" charset="-78"/>
              </a:rPr>
              <a:t>فعاليت‌ها </a:t>
            </a:r>
            <a:r>
              <a:rPr lang="fa-IR" dirty="0">
                <a:cs typeface="B Homa" panose="00000400000000000000" pitchFamily="2" charset="-78"/>
              </a:rPr>
              <a:t>و خدمات مربوط به ساختمان اعم از صنايع توليد مصالح ساختماني و فراورده هاي بتني وهمچنين </a:t>
            </a:r>
            <a:r>
              <a:rPr lang="fa-IR" dirty="0" smtClean="0">
                <a:cs typeface="B Homa" panose="00000400000000000000" pitchFamily="2" charset="-78"/>
              </a:rPr>
              <a:t>فهاليت‌هاي </a:t>
            </a:r>
            <a:r>
              <a:rPr lang="fa-IR" dirty="0">
                <a:cs typeface="B Homa" panose="00000400000000000000" pitchFamily="2" charset="-78"/>
              </a:rPr>
              <a:t>مربوط به ساختمان سازي و تخريب ساختمان را شامل مي شود</a:t>
            </a:r>
            <a:r>
              <a:rPr lang="fa-IR" dirty="0" smtClean="0">
                <a:cs typeface="B Homa" panose="00000400000000000000" pitchFamily="2" charset="-78"/>
              </a:rPr>
              <a:t>.</a:t>
            </a:r>
          </a:p>
          <a:p>
            <a:pPr algn="r" rtl="1"/>
            <a:endParaRPr lang="fa-IR" dirty="0" smtClean="0">
              <a:cs typeface="B Homa" panose="00000400000000000000" pitchFamily="2" charset="-78"/>
            </a:endParaRPr>
          </a:p>
          <a:p>
            <a:pPr algn="r" rtl="1"/>
            <a:r>
              <a:rPr lang="fa-IR" sz="2000" dirty="0" smtClean="0">
                <a:cs typeface="B Titr" panose="00000700000000000000" pitchFamily="2" charset="-78"/>
              </a:rPr>
              <a:t> </a:t>
            </a:r>
            <a:r>
              <a:rPr lang="fa-IR" sz="2000" u="sng" dirty="0">
                <a:cs typeface="B Titr" panose="00000700000000000000" pitchFamily="2" charset="-78"/>
              </a:rPr>
              <a:t>محصور نمودن</a:t>
            </a:r>
            <a:r>
              <a:rPr lang="fa-IR" sz="2000" u="sng" dirty="0" smtClean="0">
                <a:cs typeface="B Titr" panose="00000700000000000000" pitchFamily="2" charset="-78"/>
              </a:rPr>
              <a:t>:</a:t>
            </a:r>
          </a:p>
          <a:p>
            <a:pPr algn="r" rtl="1"/>
            <a:r>
              <a:rPr lang="fa-IR" dirty="0" smtClean="0"/>
              <a:t> </a:t>
            </a:r>
            <a:r>
              <a:rPr lang="fa-IR" dirty="0">
                <a:cs typeface="B Homa" panose="00000400000000000000" pitchFamily="2" charset="-78"/>
              </a:rPr>
              <a:t>محدود كردن فعاليت در فضاي بسته همراه با تهويه مناسب مثل كار در چادر برزنتي و يا چادر </a:t>
            </a:r>
            <a:r>
              <a:rPr lang="fa-IR" dirty="0" smtClean="0">
                <a:cs typeface="B Homa" panose="00000400000000000000" pitchFamily="2" charset="-78"/>
              </a:rPr>
              <a:t>پلاستيكي </a:t>
            </a:r>
            <a:r>
              <a:rPr lang="fa-IR" dirty="0">
                <a:cs typeface="B Homa" panose="00000400000000000000" pitchFamily="2" charset="-78"/>
              </a:rPr>
              <a:t>و مشابه آن. </a:t>
            </a:r>
            <a:endParaRPr lang="en-US" dirty="0">
              <a:cs typeface="B Homa" panose="00000400000000000000" pitchFamily="2" charset="-78"/>
            </a:endParaRPr>
          </a:p>
        </p:txBody>
      </p:sp>
    </p:spTree>
    <p:extLst>
      <p:ext uri="{BB962C8B-B14F-4D97-AF65-F5344CB8AC3E}">
        <p14:creationId xmlns:p14="http://schemas.microsoft.com/office/powerpoint/2010/main" val="3058596236"/>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955</TotalTime>
  <Words>4552</Words>
  <Application>Microsoft Office PowerPoint</Application>
  <PresentationFormat>Widescreen</PresentationFormat>
  <Paragraphs>406</Paragraphs>
  <Slides>32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Arial Unicode MS</vt:lpstr>
      <vt:lpstr>2  Nazanin</vt:lpstr>
      <vt:lpstr>Arial</vt:lpstr>
      <vt:lpstr>B Homa</vt:lpstr>
      <vt:lpstr>B Nazanin</vt:lpstr>
      <vt:lpstr>B Titr</vt:lpstr>
      <vt:lpstr>Calibri</vt:lpstr>
      <vt:lpstr>Tahoma</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taqziyeh</dc:creator>
  <cp:lastModifiedBy>آقای محمدرضا علوی نیا</cp:lastModifiedBy>
  <cp:revision>112</cp:revision>
  <dcterms:created xsi:type="dcterms:W3CDTF">2022-12-05T06:22:18Z</dcterms:created>
  <dcterms:modified xsi:type="dcterms:W3CDTF">2025-01-12T06:16:24Z</dcterms:modified>
</cp:coreProperties>
</file>